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64" r:id="rId2"/>
    <p:sldId id="257" r:id="rId3"/>
    <p:sldId id="256" r:id="rId4"/>
    <p:sldId id="259" r:id="rId5"/>
    <p:sldId id="260" r:id="rId6"/>
    <p:sldId id="263" r:id="rId7"/>
    <p:sldId id="261" r:id="rId8"/>
    <p:sldId id="262" r:id="rId9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217">
          <p15:clr>
            <a:srgbClr val="A4A3A4"/>
          </p15:clr>
        </p15:guide>
        <p15:guide id="2" pos="274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68" d="100"/>
          <a:sy n="68" d="100"/>
        </p:scale>
        <p:origin x="1446" y="60"/>
      </p:cViewPr>
      <p:guideLst>
        <p:guide orient="horz" pos="2217"/>
        <p:guide pos="274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/>
          <a:lstStyle>
            <a:lvl1pPr marL="360000" algn="l">
              <a:defRPr sz="20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999461"/>
            <a:ext cx="6400800" cy="4859079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2C51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DC10C36F-D571-4B12-BE34-8CB116387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89F47-76A9-4311-A781-0674E22E6362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C688C048-E053-40BD-91A1-1762585C2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D41D86F7-1BA5-4137-820D-2D52E1403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0E7E86-2764-40D8-BF2C-BDAFDAB097BB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1991A1FE-60C9-40F5-AF3A-4ADD106691A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940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DC959C2-8502-44D5-A89C-E18AA6CF4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49B46-0C26-45EB-B3EB-878619F02227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0C0B489-8998-4FE6-824A-1C3B6A00E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7B872CBD-DBDD-4FBB-9254-654E5A38A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F01104-6038-4174-B81A-1121DDD549A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071229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18EF4A9-ADCD-442C-A61A-CD7F4265A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E13281-1B31-42C4-A18E-0CBC8D9E85A8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B674AED-67A3-46A3-A873-90EE5DEE2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7281B6B-6BC8-462E-BD6A-000153C0F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F363F9-46C9-498D-8AB1-B0FFD4682AA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980209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3336C54-647F-470E-932F-C0C834A86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051CB-6A66-466F-9016-BABA06D136D2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3AB98EC-9474-45ED-9064-4F483651F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A4B0113-4139-4377-9FDE-6F5B3DD2D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0D5730-D743-41F5-9912-9F9F7F09725B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635839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B5CC005-7F01-4275-91B6-EAE7E816F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901B00-1420-4204-817C-394731D63B3E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415B89A-BEB7-4798-8C4D-25972CF1C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EF50761-F6FA-4857-BD49-759A8B9E1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4F233A-9360-4E6E-9DB0-72845198A22A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772455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30526E54-71AF-4780-B596-B420D56BE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0F519-EA8B-4AD2-A3AF-26EBFF00C331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EEA436EC-CD9B-4B1A-9F90-732BCD57F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76CC24B0-93D2-459C-A036-2449994E9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BCEA66-08C3-4EA3-972E-E38214B4BBE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200650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DC221A3B-A6AF-45B4-9365-63EE0BBF1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F54E27-74B4-41AA-8273-14FA7D36E438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092617B4-8DC1-43BF-B9A8-05CED479E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4D8F0A91-2BFC-449A-A816-C7A85B1A2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496E70-CD86-4E9A-9962-2A479BE40D96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505970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6CB26963-121C-4197-9185-6185EAFDB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AF6DE-691D-4C6D-A202-D55C904C644B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22E2CA6F-9000-43EB-A10D-C44669642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BB714B56-11FB-4809-846E-C97788C4B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C8A22F-A01F-42D9-B91F-6EEBD91B084C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096667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3CCB9D36-DE9B-4928-B83E-5B535D029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D53F15-01B5-456C-B076-3D3444BC765C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5B691A5E-951D-43DE-AFB0-B2AB1BB4C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CC4C8777-21CE-4C01-B277-BAF9D2824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B9CEB7-EB16-4619-8A11-2B09C2BE82FB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711171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2752C66E-1861-45EB-B5B4-7F04059B1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847E00-1F41-419B-8C76-30AE0012725C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1974DA60-A036-4BA7-B8FF-B2E5C0B60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76653565-F3C8-4ACA-B2D7-D05D39527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F50695-6D76-444D-85D0-0BF11836D32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279985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/>
              <a:t>Kliknite ikonu da biste dodali  sliku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7B0634CC-401F-4840-B0D6-0B2068981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BBA461-455A-42C8-9722-60132B3DB5F6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45FE9382-D87A-40FD-9DE2-B053DA718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FE5E1718-137D-4394-AA5A-937FA13AA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5D097A-E227-47B8-9E1A-22240D75F412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033354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zervirano mjesto naslova 1">
            <a:extLst>
              <a:ext uri="{FF2B5EF4-FFF2-40B4-BE49-F238E27FC236}">
                <a16:creationId xmlns:a16="http://schemas.microsoft.com/office/drawing/2014/main" id="{E601A30B-CF4F-446D-AB6F-35616B385DA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7171" name="Rezervirano mjesto teksta 2">
            <a:extLst>
              <a:ext uri="{FF2B5EF4-FFF2-40B4-BE49-F238E27FC236}">
                <a16:creationId xmlns:a16="http://schemas.microsoft.com/office/drawing/2014/main" id="{2EE52BA0-6E19-46CA-B086-1E0ECB57DFB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FFA8FF39-139D-4B66-8A1A-C0335B9EC5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1C5C3EE-5124-4E16-BB16-8AEE47CF1523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21AB4D3C-F5F8-4B5A-A7D5-B4430794BC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7703F5B-9D24-41F6-82A3-146E3AF176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0E3D864C-37DA-477D-974C-7C8DD8D4FB27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5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3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Subtitle 2">
            <a:extLst>
              <a:ext uri="{FF2B5EF4-FFF2-40B4-BE49-F238E27FC236}">
                <a16:creationId xmlns:a16="http://schemas.microsoft.com/office/drawing/2014/main" id="{CCB2E900-59E3-48AA-B944-67563E49AE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43464" y="1647239"/>
            <a:ext cx="6400800" cy="4857750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hr-HR" altLang="sr-Latn-RS" sz="5400" dirty="0"/>
              <a:t>7.6. Pravilna četverostrana 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hr-HR" altLang="sr-Latn-RS" sz="5400" dirty="0"/>
              <a:t>piramida</a:t>
            </a:r>
          </a:p>
        </p:txBody>
      </p:sp>
      <p:sp>
        <p:nvSpPr>
          <p:cNvPr id="3" name="Naslov 1">
            <a:extLst>
              <a:ext uri="{FF2B5EF4-FFF2-40B4-BE49-F238E27FC236}">
                <a16:creationId xmlns:a16="http://schemas.microsoft.com/office/drawing/2014/main" id="{DDB0157F-2BDC-4E7B-8CCE-1E1E6EA261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6935" y="1789042"/>
            <a:ext cx="4881490" cy="897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yriad Pro" pitchFamily="34" charset="0"/>
                <a:ea typeface="+mj-ea"/>
                <a:cs typeface="+mj-cs"/>
              </a:rPr>
              <a:t>7. GEOMETRIJSKA TIJELA</a:t>
            </a:r>
            <a:endParaRPr kumimoji="0" lang="hr-HR" altLang="sr-Latn-RS" sz="60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kstniOkvir 50">
            <a:extLst>
              <a:ext uri="{FF2B5EF4-FFF2-40B4-BE49-F238E27FC236}">
                <a16:creationId xmlns:a16="http://schemas.microsoft.com/office/drawing/2014/main" id="{1587A50A-DF49-4D44-8476-B8DD8661C8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9363" y="6151563"/>
            <a:ext cx="358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a</a:t>
            </a:r>
          </a:p>
        </p:txBody>
      </p:sp>
      <p:sp>
        <p:nvSpPr>
          <p:cNvPr id="66" name="Pravokutnik 65">
            <a:extLst>
              <a:ext uri="{FF2B5EF4-FFF2-40B4-BE49-F238E27FC236}">
                <a16:creationId xmlns:a16="http://schemas.microsoft.com/office/drawing/2014/main" id="{030E2F28-3D24-49AC-9E30-F61ACB4DA04E}"/>
              </a:ext>
            </a:extLst>
          </p:cNvPr>
          <p:cNvSpPr/>
          <p:nvPr/>
        </p:nvSpPr>
        <p:spPr>
          <a:xfrm>
            <a:off x="7783513" y="6076950"/>
            <a:ext cx="179387" cy="1809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0" name="Jednakokračni trokut 49">
            <a:extLst>
              <a:ext uri="{FF2B5EF4-FFF2-40B4-BE49-F238E27FC236}">
                <a16:creationId xmlns:a16="http://schemas.microsoft.com/office/drawing/2014/main" id="{59CD611D-D97F-4CCD-9BEB-10BB8F3A29EB}"/>
              </a:ext>
            </a:extLst>
          </p:cNvPr>
          <p:cNvSpPr/>
          <p:nvPr/>
        </p:nvSpPr>
        <p:spPr>
          <a:xfrm>
            <a:off x="7018338" y="3895725"/>
            <a:ext cx="1473200" cy="2362200"/>
          </a:xfrm>
          <a:prstGeom prst="triangle">
            <a:avLst>
              <a:gd name="adj" fmla="val 50877"/>
            </a:avLst>
          </a:prstGeom>
          <a:solidFill>
            <a:srgbClr val="0070C0">
              <a:alpha val="3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 typeface="Arial" charset="0"/>
              <a:buChar char="•"/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059" name="Freeform 11">
            <a:extLst>
              <a:ext uri="{FF2B5EF4-FFF2-40B4-BE49-F238E27FC236}">
                <a16:creationId xmlns:a16="http://schemas.microsoft.com/office/drawing/2014/main" id="{F867E9FA-6D4B-43C4-96B5-9FFE2F3AC4DC}"/>
              </a:ext>
            </a:extLst>
          </p:cNvPr>
          <p:cNvSpPr>
            <a:spLocks/>
          </p:cNvSpPr>
          <p:nvPr/>
        </p:nvSpPr>
        <p:spPr bwMode="auto">
          <a:xfrm>
            <a:off x="2112963" y="1301750"/>
            <a:ext cx="1411287" cy="3162300"/>
          </a:xfrm>
          <a:custGeom>
            <a:avLst/>
            <a:gdLst>
              <a:gd name="T0" fmla="*/ 0 w 889"/>
              <a:gd name="T1" fmla="*/ 0 h 1992"/>
              <a:gd name="T2" fmla="*/ 2147483647 w 889"/>
              <a:gd name="T3" fmla="*/ 2147483647 h 1992"/>
              <a:gd name="T4" fmla="*/ 2147483647 w 889"/>
              <a:gd name="T5" fmla="*/ 2147483647 h 1992"/>
              <a:gd name="T6" fmla="*/ 0 w 889"/>
              <a:gd name="T7" fmla="*/ 0 h 1992"/>
              <a:gd name="T8" fmla="*/ 0 60000 65536"/>
              <a:gd name="T9" fmla="*/ 0 60000 65536"/>
              <a:gd name="T10" fmla="*/ 0 60000 65536"/>
              <a:gd name="T11" fmla="*/ 0 60000 65536"/>
              <a:gd name="T12" fmla="*/ 0 w 889"/>
              <a:gd name="T13" fmla="*/ 0 h 1992"/>
              <a:gd name="T14" fmla="*/ 889 w 889"/>
              <a:gd name="T15" fmla="*/ 1992 h 199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89" h="1992">
                <a:moveTo>
                  <a:pt x="0" y="0"/>
                </a:moveTo>
                <a:lnTo>
                  <a:pt x="889" y="1649"/>
                </a:lnTo>
                <a:lnTo>
                  <a:pt x="421" y="1992"/>
                </a:lnTo>
                <a:lnTo>
                  <a:pt x="0" y="0"/>
                </a:lnTo>
                <a:close/>
              </a:path>
            </a:pathLst>
          </a:custGeom>
          <a:solidFill>
            <a:srgbClr val="0070C0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cxnSp>
        <p:nvCxnSpPr>
          <p:cNvPr id="59" name="Ravni poveznik 58">
            <a:extLst>
              <a:ext uri="{FF2B5EF4-FFF2-40B4-BE49-F238E27FC236}">
                <a16:creationId xmlns:a16="http://schemas.microsoft.com/office/drawing/2014/main" id="{45887D62-7568-40E6-850D-6CA1CF8B03AC}"/>
              </a:ext>
            </a:extLst>
          </p:cNvPr>
          <p:cNvCxnSpPr>
            <a:stCxn id="11282" idx="0"/>
          </p:cNvCxnSpPr>
          <p:nvPr/>
        </p:nvCxnSpPr>
        <p:spPr>
          <a:xfrm rot="16200000" flipH="1">
            <a:off x="1194594" y="2210594"/>
            <a:ext cx="2878137" cy="1057275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4" name="Freeform 6">
            <a:extLst>
              <a:ext uri="{FF2B5EF4-FFF2-40B4-BE49-F238E27FC236}">
                <a16:creationId xmlns:a16="http://schemas.microsoft.com/office/drawing/2014/main" id="{F06CE740-5162-4C34-9098-255B16A2DCF2}"/>
              </a:ext>
            </a:extLst>
          </p:cNvPr>
          <p:cNvSpPr>
            <a:spLocks/>
          </p:cNvSpPr>
          <p:nvPr/>
        </p:nvSpPr>
        <p:spPr bwMode="auto">
          <a:xfrm>
            <a:off x="687388" y="3917950"/>
            <a:ext cx="2832100" cy="544513"/>
          </a:xfrm>
          <a:custGeom>
            <a:avLst/>
            <a:gdLst>
              <a:gd name="T0" fmla="*/ 0 w 1784"/>
              <a:gd name="T1" fmla="*/ 2147483647 h 343"/>
              <a:gd name="T2" fmla="*/ 2147483647 w 1784"/>
              <a:gd name="T3" fmla="*/ 0 h 343"/>
              <a:gd name="T4" fmla="*/ 2147483647 w 1784"/>
              <a:gd name="T5" fmla="*/ 0 h 343"/>
              <a:gd name="T6" fmla="*/ 2147483647 w 1784"/>
              <a:gd name="T7" fmla="*/ 2147483647 h 343"/>
              <a:gd name="T8" fmla="*/ 0 w 1784"/>
              <a:gd name="T9" fmla="*/ 2147483647 h 34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784"/>
              <a:gd name="T16" fmla="*/ 0 h 343"/>
              <a:gd name="T17" fmla="*/ 1784 w 1784"/>
              <a:gd name="T18" fmla="*/ 343 h 34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784" h="343">
                <a:moveTo>
                  <a:pt x="0" y="343"/>
                </a:moveTo>
                <a:lnTo>
                  <a:pt x="469" y="0"/>
                </a:lnTo>
                <a:lnTo>
                  <a:pt x="1784" y="0"/>
                </a:lnTo>
                <a:lnTo>
                  <a:pt x="1316" y="343"/>
                </a:lnTo>
                <a:lnTo>
                  <a:pt x="0" y="343"/>
                </a:lnTo>
                <a:close/>
              </a:path>
            </a:pathLst>
          </a:custGeom>
          <a:solidFill>
            <a:srgbClr val="FF00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1272" name="Line 7">
            <a:extLst>
              <a:ext uri="{FF2B5EF4-FFF2-40B4-BE49-F238E27FC236}">
                <a16:creationId xmlns:a16="http://schemas.microsoft.com/office/drawing/2014/main" id="{23D71ED5-AD12-46F7-989C-85DDCDB651E5}"/>
              </a:ext>
            </a:extLst>
          </p:cNvPr>
          <p:cNvSpPr>
            <a:spLocks noChangeShapeType="1"/>
          </p:cNvSpPr>
          <p:nvPr/>
        </p:nvSpPr>
        <p:spPr bwMode="auto">
          <a:xfrm>
            <a:off x="684213" y="4462463"/>
            <a:ext cx="2087562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1273" name="Line 8">
            <a:extLst>
              <a:ext uri="{FF2B5EF4-FFF2-40B4-BE49-F238E27FC236}">
                <a16:creationId xmlns:a16="http://schemas.microsoft.com/office/drawing/2014/main" id="{49B4DCCE-7FB9-4559-AF4E-62098A5034F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71775" y="3916363"/>
            <a:ext cx="744538" cy="5461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1274" name="Line 9">
            <a:extLst>
              <a:ext uri="{FF2B5EF4-FFF2-40B4-BE49-F238E27FC236}">
                <a16:creationId xmlns:a16="http://schemas.microsoft.com/office/drawing/2014/main" id="{84845EED-4620-41E6-8701-B1F426FEFF2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4213" y="3916363"/>
            <a:ext cx="744537" cy="546100"/>
          </a:xfrm>
          <a:prstGeom prst="line">
            <a:avLst/>
          </a:prstGeom>
          <a:noFill/>
          <a:ln w="6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1275" name="Line 10">
            <a:extLst>
              <a:ext uri="{FF2B5EF4-FFF2-40B4-BE49-F238E27FC236}">
                <a16:creationId xmlns:a16="http://schemas.microsoft.com/office/drawing/2014/main" id="{80405E99-2413-4C57-8A0A-EB2030EBEB10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8750" y="3916363"/>
            <a:ext cx="2087563" cy="1587"/>
          </a:xfrm>
          <a:prstGeom prst="line">
            <a:avLst/>
          </a:prstGeom>
          <a:noFill/>
          <a:ln w="6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1276" name="Line 11">
            <a:extLst>
              <a:ext uri="{FF2B5EF4-FFF2-40B4-BE49-F238E27FC236}">
                <a16:creationId xmlns:a16="http://schemas.microsoft.com/office/drawing/2014/main" id="{0E94E929-94D0-4F6A-A746-96BA846F6EF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4213" y="3916363"/>
            <a:ext cx="2832100" cy="546100"/>
          </a:xfrm>
          <a:prstGeom prst="line">
            <a:avLst/>
          </a:prstGeom>
          <a:noFill/>
          <a:ln w="0">
            <a:solidFill>
              <a:srgbClr val="0070C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1277" name="Line 12">
            <a:extLst>
              <a:ext uri="{FF2B5EF4-FFF2-40B4-BE49-F238E27FC236}">
                <a16:creationId xmlns:a16="http://schemas.microsoft.com/office/drawing/2014/main" id="{589A6EEC-9F8A-4054-9D65-0077F47CCA15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8750" y="3916363"/>
            <a:ext cx="1343025" cy="546100"/>
          </a:xfrm>
          <a:prstGeom prst="line">
            <a:avLst/>
          </a:prstGeom>
          <a:noFill/>
          <a:ln w="0">
            <a:solidFill>
              <a:srgbClr val="0070C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1278" name="Line 13">
            <a:extLst>
              <a:ext uri="{FF2B5EF4-FFF2-40B4-BE49-F238E27FC236}">
                <a16:creationId xmlns:a16="http://schemas.microsoft.com/office/drawing/2014/main" id="{282CAC0D-407B-4D70-A84C-D5A1C4EDC846}"/>
              </a:ext>
            </a:extLst>
          </p:cNvPr>
          <p:cNvSpPr>
            <a:spLocks noChangeShapeType="1"/>
          </p:cNvSpPr>
          <p:nvPr/>
        </p:nvSpPr>
        <p:spPr bwMode="auto">
          <a:xfrm>
            <a:off x="2105025" y="1300163"/>
            <a:ext cx="1411288" cy="261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1279" name="Line 14">
            <a:extLst>
              <a:ext uri="{FF2B5EF4-FFF2-40B4-BE49-F238E27FC236}">
                <a16:creationId xmlns:a16="http://schemas.microsoft.com/office/drawing/2014/main" id="{8CFE53D3-7979-46DA-8094-EDDF26573B9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28750" y="1300163"/>
            <a:ext cx="676275" cy="2616200"/>
          </a:xfrm>
          <a:prstGeom prst="line">
            <a:avLst/>
          </a:prstGeom>
          <a:noFill/>
          <a:ln w="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1280" name="Line 15">
            <a:extLst>
              <a:ext uri="{FF2B5EF4-FFF2-40B4-BE49-F238E27FC236}">
                <a16:creationId xmlns:a16="http://schemas.microsoft.com/office/drawing/2014/main" id="{106A0477-5379-45E0-94B0-14B066487F83}"/>
              </a:ext>
            </a:extLst>
          </p:cNvPr>
          <p:cNvSpPr>
            <a:spLocks noChangeShapeType="1"/>
          </p:cNvSpPr>
          <p:nvPr/>
        </p:nvSpPr>
        <p:spPr bwMode="auto">
          <a:xfrm>
            <a:off x="2105025" y="1300163"/>
            <a:ext cx="666750" cy="3162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1281" name="Line 16">
            <a:extLst>
              <a:ext uri="{FF2B5EF4-FFF2-40B4-BE49-F238E27FC236}">
                <a16:creationId xmlns:a16="http://schemas.microsoft.com/office/drawing/2014/main" id="{136F063D-D794-45A6-B39D-ED811E595D8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4213" y="1300163"/>
            <a:ext cx="1420812" cy="3162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1282" name="Line 17">
            <a:extLst>
              <a:ext uri="{FF2B5EF4-FFF2-40B4-BE49-F238E27FC236}">
                <a16:creationId xmlns:a16="http://schemas.microsoft.com/office/drawing/2014/main" id="{576828C6-6F85-40B0-BBDB-0FF52CF19BFB}"/>
              </a:ext>
            </a:extLst>
          </p:cNvPr>
          <p:cNvSpPr>
            <a:spLocks noChangeShapeType="1"/>
          </p:cNvSpPr>
          <p:nvPr/>
        </p:nvSpPr>
        <p:spPr bwMode="auto">
          <a:xfrm>
            <a:off x="2105025" y="1300163"/>
            <a:ext cx="1588" cy="2894012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1283" name="Oval 18">
            <a:extLst>
              <a:ext uri="{FF2B5EF4-FFF2-40B4-BE49-F238E27FC236}">
                <a16:creationId xmlns:a16="http://schemas.microsoft.com/office/drawing/2014/main" id="{42EBD1C5-4D4C-4B3E-85E8-1F23D130AA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4175125"/>
            <a:ext cx="38100" cy="38100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1284" name="Oval 19">
            <a:extLst>
              <a:ext uri="{FF2B5EF4-FFF2-40B4-BE49-F238E27FC236}">
                <a16:creationId xmlns:a16="http://schemas.microsoft.com/office/drawing/2014/main" id="{0BB89950-53F2-4679-BA21-71F2D1F49F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9700" y="3897313"/>
            <a:ext cx="38100" cy="39687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1285" name="Oval 22">
            <a:extLst>
              <a:ext uri="{FF2B5EF4-FFF2-40B4-BE49-F238E27FC236}">
                <a16:creationId xmlns:a16="http://schemas.microsoft.com/office/drawing/2014/main" id="{E967C89D-D2FF-42F1-AD21-A2DCB5CDD4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163" y="4441825"/>
            <a:ext cx="38100" cy="39688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1286" name="Oval 25">
            <a:extLst>
              <a:ext uri="{FF2B5EF4-FFF2-40B4-BE49-F238E27FC236}">
                <a16:creationId xmlns:a16="http://schemas.microsoft.com/office/drawing/2014/main" id="{C673836D-4BD6-4129-84BA-E8E6B8562B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2725" y="4441825"/>
            <a:ext cx="38100" cy="39688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1287" name="Oval 28">
            <a:extLst>
              <a:ext uri="{FF2B5EF4-FFF2-40B4-BE49-F238E27FC236}">
                <a16:creationId xmlns:a16="http://schemas.microsoft.com/office/drawing/2014/main" id="{7CE9979A-F99C-4E8C-A202-95C35FE478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7263" y="3897313"/>
            <a:ext cx="38100" cy="39687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1288" name="TekstniOkvir 31">
            <a:extLst>
              <a:ext uri="{FF2B5EF4-FFF2-40B4-BE49-F238E27FC236}">
                <a16:creationId xmlns:a16="http://schemas.microsoft.com/office/drawing/2014/main" id="{2509EC3E-BC84-4A2D-AACB-4B64AC2B8B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4200" y="2693988"/>
            <a:ext cx="3571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v</a:t>
            </a:r>
          </a:p>
        </p:txBody>
      </p:sp>
      <p:sp>
        <p:nvSpPr>
          <p:cNvPr id="11289" name="TekstniOkvir 32">
            <a:extLst>
              <a:ext uri="{FF2B5EF4-FFF2-40B4-BE49-F238E27FC236}">
                <a16:creationId xmlns:a16="http://schemas.microsoft.com/office/drawing/2014/main" id="{041397DD-EB71-4B1C-A410-26426B666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0525" y="4341813"/>
            <a:ext cx="3571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a</a:t>
            </a:r>
          </a:p>
        </p:txBody>
      </p:sp>
      <p:sp>
        <p:nvSpPr>
          <p:cNvPr id="11290" name="TekstniOkvir 33">
            <a:extLst>
              <a:ext uri="{FF2B5EF4-FFF2-40B4-BE49-F238E27FC236}">
                <a16:creationId xmlns:a16="http://schemas.microsoft.com/office/drawing/2014/main" id="{767D484D-43EB-4969-A387-265548492E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5375" y="2466975"/>
            <a:ext cx="358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b</a:t>
            </a:r>
          </a:p>
        </p:txBody>
      </p:sp>
      <p:sp>
        <p:nvSpPr>
          <p:cNvPr id="11291" name="TekstniOkvir 34">
            <a:extLst>
              <a:ext uri="{FF2B5EF4-FFF2-40B4-BE49-F238E27FC236}">
                <a16:creationId xmlns:a16="http://schemas.microsoft.com/office/drawing/2014/main" id="{D032BBA9-32F0-4553-8B3F-9D4C55CB9E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315913"/>
            <a:ext cx="4757737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v</a:t>
            </a:r>
            <a:r>
              <a:rPr lang="hr-HR" altLang="sr-Latn-RS"/>
              <a:t> – duljina </a:t>
            </a:r>
            <a:r>
              <a:rPr lang="hr-HR" altLang="sr-Latn-RS" b="1">
                <a:solidFill>
                  <a:srgbClr val="FF0000"/>
                </a:solidFill>
              </a:rPr>
              <a:t>visine</a:t>
            </a:r>
            <a:r>
              <a:rPr lang="hr-HR" altLang="sr-Latn-RS"/>
              <a:t> piramide</a:t>
            </a:r>
          </a:p>
          <a:p>
            <a:pPr eaLnBrk="1" hangingPunct="1"/>
            <a:r>
              <a:rPr lang="hr-HR" altLang="sr-Latn-RS" i="1"/>
              <a:t>a</a:t>
            </a:r>
            <a:r>
              <a:rPr lang="hr-HR" altLang="sr-Latn-RS"/>
              <a:t> – duljina </a:t>
            </a:r>
            <a:r>
              <a:rPr lang="hr-HR" altLang="sr-Latn-RS" b="1"/>
              <a:t>osnovnog</a:t>
            </a:r>
            <a:r>
              <a:rPr lang="hr-HR" altLang="sr-Latn-RS"/>
              <a:t> brida (brida baze)</a:t>
            </a:r>
          </a:p>
          <a:p>
            <a:pPr eaLnBrk="1" hangingPunct="1"/>
            <a:r>
              <a:rPr lang="hr-HR" altLang="sr-Latn-RS" i="1"/>
              <a:t>b </a:t>
            </a:r>
            <a:r>
              <a:rPr lang="hr-HR" altLang="sr-Latn-RS"/>
              <a:t>– duljina </a:t>
            </a:r>
            <a:r>
              <a:rPr lang="hr-HR" altLang="sr-Latn-RS" b="1"/>
              <a:t>pobočnog</a:t>
            </a:r>
            <a:r>
              <a:rPr lang="hr-HR" altLang="sr-Latn-RS"/>
              <a:t> brida </a:t>
            </a:r>
          </a:p>
        </p:txBody>
      </p:sp>
      <p:sp>
        <p:nvSpPr>
          <p:cNvPr id="36" name="Pravokutnik 35">
            <a:extLst>
              <a:ext uri="{FF2B5EF4-FFF2-40B4-BE49-F238E27FC236}">
                <a16:creationId xmlns:a16="http://schemas.microsoft.com/office/drawing/2014/main" id="{B72055E7-FE41-4BBC-A14F-2B319C1B921C}"/>
              </a:ext>
            </a:extLst>
          </p:cNvPr>
          <p:cNvSpPr/>
          <p:nvPr/>
        </p:nvSpPr>
        <p:spPr>
          <a:xfrm>
            <a:off x="4572000" y="1993900"/>
            <a:ext cx="1435100" cy="1435100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7" name="TekstniOkvir 36">
            <a:extLst>
              <a:ext uri="{FF2B5EF4-FFF2-40B4-BE49-F238E27FC236}">
                <a16:creationId xmlns:a16="http://schemas.microsoft.com/office/drawing/2014/main" id="{EA6987B4-5BA7-4D57-9A8E-6FBA0093B5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6500" y="1409700"/>
            <a:ext cx="3771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baza:   kvadrat </a:t>
            </a:r>
          </a:p>
        </p:txBody>
      </p:sp>
      <p:sp>
        <p:nvSpPr>
          <p:cNvPr id="38" name="TekstniOkvir 37">
            <a:extLst>
              <a:ext uri="{FF2B5EF4-FFF2-40B4-BE49-F238E27FC236}">
                <a16:creationId xmlns:a16="http://schemas.microsoft.com/office/drawing/2014/main" id="{277C9362-7523-447A-9EF7-0128846934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6825" y="3340100"/>
            <a:ext cx="3571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a</a:t>
            </a:r>
          </a:p>
        </p:txBody>
      </p:sp>
      <p:sp>
        <p:nvSpPr>
          <p:cNvPr id="39" name="TekstniOkvir 38">
            <a:extLst>
              <a:ext uri="{FF2B5EF4-FFF2-40B4-BE49-F238E27FC236}">
                <a16:creationId xmlns:a16="http://schemas.microsoft.com/office/drawing/2014/main" id="{BA2F6C33-C9A0-4A3A-BB0A-D547D72CD4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78525" y="2362200"/>
            <a:ext cx="3571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a</a:t>
            </a:r>
          </a:p>
        </p:txBody>
      </p:sp>
      <p:sp>
        <p:nvSpPr>
          <p:cNvPr id="45" name="TekstniOkvir 44">
            <a:extLst>
              <a:ext uri="{FF2B5EF4-FFF2-40B4-BE49-F238E27FC236}">
                <a16:creationId xmlns:a16="http://schemas.microsoft.com/office/drawing/2014/main" id="{93CA27EC-1E4B-45A6-A302-2D2F28129D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0175" y="3822700"/>
            <a:ext cx="3543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pobočka: jednakokračni trokut</a:t>
            </a:r>
          </a:p>
        </p:txBody>
      </p:sp>
      <p:sp>
        <p:nvSpPr>
          <p:cNvPr id="52" name="TekstniOkvir 51">
            <a:extLst>
              <a:ext uri="{FF2B5EF4-FFF2-40B4-BE49-F238E27FC236}">
                <a16:creationId xmlns:a16="http://schemas.microsoft.com/office/drawing/2014/main" id="{7EEBED95-BC77-4655-858A-80BF4C9BFA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1838" y="4800600"/>
            <a:ext cx="358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b</a:t>
            </a:r>
          </a:p>
        </p:txBody>
      </p:sp>
      <p:sp>
        <p:nvSpPr>
          <p:cNvPr id="53" name="TekstniOkvir 52">
            <a:extLst>
              <a:ext uri="{FF2B5EF4-FFF2-40B4-BE49-F238E27FC236}">
                <a16:creationId xmlns:a16="http://schemas.microsoft.com/office/drawing/2014/main" id="{9E37292E-A0ED-42FA-B9DE-E303C61F06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89900" y="4800600"/>
            <a:ext cx="3571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b</a:t>
            </a:r>
          </a:p>
        </p:txBody>
      </p:sp>
      <p:cxnSp>
        <p:nvCxnSpPr>
          <p:cNvPr id="55" name="Ravni poveznik 54">
            <a:extLst>
              <a:ext uri="{FF2B5EF4-FFF2-40B4-BE49-F238E27FC236}">
                <a16:creationId xmlns:a16="http://schemas.microsoft.com/office/drawing/2014/main" id="{977A8F75-5535-4142-B7B2-B253863CCB1A}"/>
              </a:ext>
            </a:extLst>
          </p:cNvPr>
          <p:cNvCxnSpPr>
            <a:stCxn id="50" idx="0"/>
          </p:cNvCxnSpPr>
          <p:nvPr/>
        </p:nvCxnSpPr>
        <p:spPr>
          <a:xfrm rot="16200000" flipH="1">
            <a:off x="6595269" y="5069681"/>
            <a:ext cx="2357438" cy="9525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kstniOkvir 56">
            <a:extLst>
              <a:ext uri="{FF2B5EF4-FFF2-40B4-BE49-F238E27FC236}">
                <a16:creationId xmlns:a16="http://schemas.microsoft.com/office/drawing/2014/main" id="{F138D229-18A6-42AF-B73C-66825A8C6C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4138" y="5165725"/>
            <a:ext cx="571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v</a:t>
            </a:r>
            <a:r>
              <a:rPr lang="hr-HR" altLang="sr-Latn-RS" sz="2000" i="1" baseline="-25000"/>
              <a:t>1</a:t>
            </a:r>
            <a:endParaRPr lang="hr-HR" altLang="sr-Latn-RS" sz="2000" i="1"/>
          </a:p>
        </p:txBody>
      </p:sp>
      <p:sp>
        <p:nvSpPr>
          <p:cNvPr id="60" name="TekstniOkvir 59">
            <a:extLst>
              <a:ext uri="{FF2B5EF4-FFF2-40B4-BE49-F238E27FC236}">
                <a16:creationId xmlns:a16="http://schemas.microsoft.com/office/drawing/2014/main" id="{6E550994-0F7C-4B1D-8F03-C801BD267D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1300" y="3068638"/>
            <a:ext cx="571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v</a:t>
            </a:r>
            <a:r>
              <a:rPr lang="hr-HR" altLang="sr-Latn-RS" sz="2000" i="1" baseline="-25000"/>
              <a:t>1</a:t>
            </a:r>
            <a:endParaRPr lang="hr-HR" altLang="sr-Latn-RS" sz="2000" i="1"/>
          </a:p>
        </p:txBody>
      </p:sp>
      <p:sp>
        <p:nvSpPr>
          <p:cNvPr id="61" name="TekstniOkvir 60">
            <a:extLst>
              <a:ext uri="{FF2B5EF4-FFF2-40B4-BE49-F238E27FC236}">
                <a16:creationId xmlns:a16="http://schemas.microsoft.com/office/drawing/2014/main" id="{BC0FCE8E-5EAB-468A-8242-F7F8B1AC55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2925" y="4759325"/>
            <a:ext cx="212566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44500" indent="-444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v</a:t>
            </a:r>
            <a:r>
              <a:rPr lang="hr-HR" altLang="sr-Latn-RS" sz="2000" i="1" baseline="-25000"/>
              <a:t>1</a:t>
            </a:r>
            <a:r>
              <a:rPr lang="hr-HR" altLang="sr-Latn-RS"/>
              <a:t> – duljina visine pobočke</a:t>
            </a:r>
          </a:p>
        </p:txBody>
      </p:sp>
      <p:cxnSp>
        <p:nvCxnSpPr>
          <p:cNvPr id="64" name="Ravni poveznik 63">
            <a:extLst>
              <a:ext uri="{FF2B5EF4-FFF2-40B4-BE49-F238E27FC236}">
                <a16:creationId xmlns:a16="http://schemas.microsoft.com/office/drawing/2014/main" id="{8E2E3241-7F92-4854-BD52-9B3195473F70}"/>
              </a:ext>
            </a:extLst>
          </p:cNvPr>
          <p:cNvCxnSpPr/>
          <p:nvPr/>
        </p:nvCxnSpPr>
        <p:spPr>
          <a:xfrm rot="5400000" flipH="1" flipV="1">
            <a:off x="4591050" y="2025650"/>
            <a:ext cx="1409700" cy="1397000"/>
          </a:xfrm>
          <a:prstGeom prst="line">
            <a:avLst/>
          </a:prstGeom>
          <a:ln w="28575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Pravokutnik 64">
            <a:extLst>
              <a:ext uri="{FF2B5EF4-FFF2-40B4-BE49-F238E27FC236}">
                <a16:creationId xmlns:a16="http://schemas.microsoft.com/office/drawing/2014/main" id="{B2DD7137-0D48-4F55-A01A-CD4DD87E9D6A}"/>
              </a:ext>
            </a:extLst>
          </p:cNvPr>
          <p:cNvSpPr/>
          <p:nvPr/>
        </p:nvSpPr>
        <p:spPr>
          <a:xfrm>
            <a:off x="5830888" y="3249613"/>
            <a:ext cx="180975" cy="1793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66" grpId="0" animBg="1"/>
      <p:bldP spid="50" grpId="0" animBg="1"/>
      <p:bldP spid="36" grpId="0" animBg="1"/>
      <p:bldP spid="37" grpId="0"/>
      <p:bldP spid="38" grpId="0"/>
      <p:bldP spid="39" grpId="0"/>
      <p:bldP spid="45" grpId="0"/>
      <p:bldP spid="52" grpId="0"/>
      <p:bldP spid="53" grpId="0"/>
      <p:bldP spid="57" grpId="0"/>
      <p:bldP spid="60" grpId="0"/>
      <p:bldP spid="61" grpId="0"/>
      <p:bldP spid="6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2" name="Freeform 38">
            <a:extLst>
              <a:ext uri="{FF2B5EF4-FFF2-40B4-BE49-F238E27FC236}">
                <a16:creationId xmlns:a16="http://schemas.microsoft.com/office/drawing/2014/main" id="{FB22395A-F718-4C9B-9FE3-32EBD188AFF9}"/>
              </a:ext>
            </a:extLst>
          </p:cNvPr>
          <p:cNvSpPr>
            <a:spLocks/>
          </p:cNvSpPr>
          <p:nvPr/>
        </p:nvSpPr>
        <p:spPr bwMode="auto">
          <a:xfrm>
            <a:off x="2093913" y="1298575"/>
            <a:ext cx="668337" cy="3162300"/>
          </a:xfrm>
          <a:custGeom>
            <a:avLst/>
            <a:gdLst>
              <a:gd name="T0" fmla="*/ 0 w 421"/>
              <a:gd name="T1" fmla="*/ 2147483647 h 1992"/>
              <a:gd name="T2" fmla="*/ 2147483647 w 421"/>
              <a:gd name="T3" fmla="*/ 2147483647 h 1992"/>
              <a:gd name="T4" fmla="*/ 0 w 421"/>
              <a:gd name="T5" fmla="*/ 0 h 1992"/>
              <a:gd name="T6" fmla="*/ 0 w 421"/>
              <a:gd name="T7" fmla="*/ 2147483647 h 1992"/>
              <a:gd name="T8" fmla="*/ 0 60000 65536"/>
              <a:gd name="T9" fmla="*/ 0 60000 65536"/>
              <a:gd name="T10" fmla="*/ 0 60000 65536"/>
              <a:gd name="T11" fmla="*/ 0 60000 65536"/>
              <a:gd name="T12" fmla="*/ 0 w 421"/>
              <a:gd name="T13" fmla="*/ 0 h 1992"/>
              <a:gd name="T14" fmla="*/ 421 w 421"/>
              <a:gd name="T15" fmla="*/ 1992 h 199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21" h="1992">
                <a:moveTo>
                  <a:pt x="0" y="1824"/>
                </a:moveTo>
                <a:lnTo>
                  <a:pt x="421" y="1992"/>
                </a:lnTo>
                <a:lnTo>
                  <a:pt x="0" y="0"/>
                </a:lnTo>
                <a:lnTo>
                  <a:pt x="0" y="1824"/>
                </a:lnTo>
                <a:close/>
              </a:path>
            </a:pathLst>
          </a:custGeom>
          <a:solidFill>
            <a:srgbClr val="FFFF00"/>
          </a:solidFill>
          <a:ln w="0">
            <a:solidFill>
              <a:srgbClr val="FFFF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41BE5B83-284B-4170-B94D-B4691085CE21}"/>
              </a:ext>
            </a:extLst>
          </p:cNvPr>
          <p:cNvSpPr>
            <a:spLocks/>
          </p:cNvSpPr>
          <p:nvPr/>
        </p:nvSpPr>
        <p:spPr bwMode="auto">
          <a:xfrm>
            <a:off x="2100263" y="1265238"/>
            <a:ext cx="668337" cy="3162300"/>
          </a:xfrm>
          <a:custGeom>
            <a:avLst/>
            <a:gdLst>
              <a:gd name="T0" fmla="*/ 0 w 421"/>
              <a:gd name="T1" fmla="*/ 2147483647 h 1992"/>
              <a:gd name="T2" fmla="*/ 2147483647 w 421"/>
              <a:gd name="T3" fmla="*/ 2147483647 h 1992"/>
              <a:gd name="T4" fmla="*/ 0 w 421"/>
              <a:gd name="T5" fmla="*/ 0 h 1992"/>
              <a:gd name="T6" fmla="*/ 0 w 421"/>
              <a:gd name="T7" fmla="*/ 2147483647 h 1992"/>
              <a:gd name="T8" fmla="*/ 0 60000 65536"/>
              <a:gd name="T9" fmla="*/ 0 60000 65536"/>
              <a:gd name="T10" fmla="*/ 0 60000 65536"/>
              <a:gd name="T11" fmla="*/ 0 60000 65536"/>
              <a:gd name="T12" fmla="*/ 0 w 421"/>
              <a:gd name="T13" fmla="*/ 0 h 1992"/>
              <a:gd name="T14" fmla="*/ 421 w 421"/>
              <a:gd name="T15" fmla="*/ 1992 h 199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21" h="1992">
                <a:moveTo>
                  <a:pt x="0" y="1824"/>
                </a:moveTo>
                <a:lnTo>
                  <a:pt x="421" y="1992"/>
                </a:lnTo>
                <a:lnTo>
                  <a:pt x="0" y="0"/>
                </a:lnTo>
                <a:lnTo>
                  <a:pt x="0" y="1824"/>
                </a:lnTo>
                <a:close/>
              </a:path>
            </a:pathLst>
          </a:custGeom>
          <a:solidFill>
            <a:srgbClr val="FFFF00"/>
          </a:solidFill>
          <a:ln w="0">
            <a:solidFill>
              <a:srgbClr val="FFFF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40" name="Pravokutni trokut 39">
            <a:extLst>
              <a:ext uri="{FF2B5EF4-FFF2-40B4-BE49-F238E27FC236}">
                <a16:creationId xmlns:a16="http://schemas.microsoft.com/office/drawing/2014/main" id="{0659D2ED-F2B5-4262-B7AC-21ECCB4FB86C}"/>
              </a:ext>
            </a:extLst>
          </p:cNvPr>
          <p:cNvSpPr/>
          <p:nvPr/>
        </p:nvSpPr>
        <p:spPr>
          <a:xfrm>
            <a:off x="4951413" y="531813"/>
            <a:ext cx="1273175" cy="2897187"/>
          </a:xfrm>
          <a:prstGeom prst="rt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9" name="Pravokutnik 48">
            <a:extLst>
              <a:ext uri="{FF2B5EF4-FFF2-40B4-BE49-F238E27FC236}">
                <a16:creationId xmlns:a16="http://schemas.microsoft.com/office/drawing/2014/main" id="{B8F0FCAB-427D-4EEC-90F9-0233E0556A97}"/>
              </a:ext>
            </a:extLst>
          </p:cNvPr>
          <p:cNvSpPr/>
          <p:nvPr/>
        </p:nvSpPr>
        <p:spPr>
          <a:xfrm>
            <a:off x="4954588" y="3249613"/>
            <a:ext cx="180975" cy="1793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32" name="Line 7">
            <a:extLst>
              <a:ext uri="{FF2B5EF4-FFF2-40B4-BE49-F238E27FC236}">
                <a16:creationId xmlns:a16="http://schemas.microsoft.com/office/drawing/2014/main" id="{30211D57-1209-4F2D-9236-BF1F39E71470}"/>
              </a:ext>
            </a:extLst>
          </p:cNvPr>
          <p:cNvSpPr>
            <a:spLocks noChangeShapeType="1"/>
          </p:cNvSpPr>
          <p:nvPr/>
        </p:nvSpPr>
        <p:spPr bwMode="auto">
          <a:xfrm>
            <a:off x="684213" y="4462463"/>
            <a:ext cx="2087562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33" name="Line 8">
            <a:extLst>
              <a:ext uri="{FF2B5EF4-FFF2-40B4-BE49-F238E27FC236}">
                <a16:creationId xmlns:a16="http://schemas.microsoft.com/office/drawing/2014/main" id="{98B6247C-B2C8-43B8-8901-62FA0960516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71775" y="3916363"/>
            <a:ext cx="744538" cy="5461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34" name="Line 9">
            <a:extLst>
              <a:ext uri="{FF2B5EF4-FFF2-40B4-BE49-F238E27FC236}">
                <a16:creationId xmlns:a16="http://schemas.microsoft.com/office/drawing/2014/main" id="{1B2DD9BF-955B-4D77-B4E0-C192A444C8E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4213" y="3916363"/>
            <a:ext cx="744537" cy="546100"/>
          </a:xfrm>
          <a:prstGeom prst="line">
            <a:avLst/>
          </a:prstGeom>
          <a:noFill/>
          <a:ln w="6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35" name="Line 10">
            <a:extLst>
              <a:ext uri="{FF2B5EF4-FFF2-40B4-BE49-F238E27FC236}">
                <a16:creationId xmlns:a16="http://schemas.microsoft.com/office/drawing/2014/main" id="{EF5811F2-415F-49F5-9A0A-3DD1BBA16355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8750" y="3916363"/>
            <a:ext cx="2087563" cy="1587"/>
          </a:xfrm>
          <a:prstGeom prst="line">
            <a:avLst/>
          </a:prstGeom>
          <a:noFill/>
          <a:ln w="6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36" name="Line 11">
            <a:extLst>
              <a:ext uri="{FF2B5EF4-FFF2-40B4-BE49-F238E27FC236}">
                <a16:creationId xmlns:a16="http://schemas.microsoft.com/office/drawing/2014/main" id="{6595C929-3877-4111-8977-CAD56CF9B38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4213" y="3916363"/>
            <a:ext cx="2832100" cy="546100"/>
          </a:xfrm>
          <a:prstGeom prst="line">
            <a:avLst/>
          </a:prstGeom>
          <a:noFill/>
          <a:ln w="0">
            <a:solidFill>
              <a:srgbClr val="00B0F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37" name="Line 12">
            <a:extLst>
              <a:ext uri="{FF2B5EF4-FFF2-40B4-BE49-F238E27FC236}">
                <a16:creationId xmlns:a16="http://schemas.microsoft.com/office/drawing/2014/main" id="{03F40240-8D99-406F-A37A-E42AE351068B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8750" y="3916363"/>
            <a:ext cx="1343025" cy="546100"/>
          </a:xfrm>
          <a:prstGeom prst="line">
            <a:avLst/>
          </a:prstGeom>
          <a:noFill/>
          <a:ln w="0">
            <a:solidFill>
              <a:srgbClr val="00B0F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38" name="Line 13">
            <a:extLst>
              <a:ext uri="{FF2B5EF4-FFF2-40B4-BE49-F238E27FC236}">
                <a16:creationId xmlns:a16="http://schemas.microsoft.com/office/drawing/2014/main" id="{6804A4E8-5AB8-4E2D-AF2A-526120BB69C7}"/>
              </a:ext>
            </a:extLst>
          </p:cNvPr>
          <p:cNvSpPr>
            <a:spLocks noChangeShapeType="1"/>
          </p:cNvSpPr>
          <p:nvPr/>
        </p:nvSpPr>
        <p:spPr bwMode="auto">
          <a:xfrm>
            <a:off x="2105025" y="1300163"/>
            <a:ext cx="1411288" cy="261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39" name="Line 14">
            <a:extLst>
              <a:ext uri="{FF2B5EF4-FFF2-40B4-BE49-F238E27FC236}">
                <a16:creationId xmlns:a16="http://schemas.microsoft.com/office/drawing/2014/main" id="{E20400C9-88A3-4490-A84D-1BB6468D59C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28750" y="1300163"/>
            <a:ext cx="676275" cy="2616200"/>
          </a:xfrm>
          <a:prstGeom prst="line">
            <a:avLst/>
          </a:prstGeom>
          <a:noFill/>
          <a:ln w="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40" name="Line 15">
            <a:extLst>
              <a:ext uri="{FF2B5EF4-FFF2-40B4-BE49-F238E27FC236}">
                <a16:creationId xmlns:a16="http://schemas.microsoft.com/office/drawing/2014/main" id="{6BC3A861-DA4F-486C-A7E3-EB4A1A2779AC}"/>
              </a:ext>
            </a:extLst>
          </p:cNvPr>
          <p:cNvSpPr>
            <a:spLocks noChangeShapeType="1"/>
          </p:cNvSpPr>
          <p:nvPr/>
        </p:nvSpPr>
        <p:spPr bwMode="auto">
          <a:xfrm>
            <a:off x="2105025" y="1300163"/>
            <a:ext cx="666750" cy="3162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41" name="Line 16">
            <a:extLst>
              <a:ext uri="{FF2B5EF4-FFF2-40B4-BE49-F238E27FC236}">
                <a16:creationId xmlns:a16="http://schemas.microsoft.com/office/drawing/2014/main" id="{84C69E72-66D7-48DD-BC18-0C8583563C2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4213" y="1300163"/>
            <a:ext cx="1420812" cy="3162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42" name="Line 17">
            <a:extLst>
              <a:ext uri="{FF2B5EF4-FFF2-40B4-BE49-F238E27FC236}">
                <a16:creationId xmlns:a16="http://schemas.microsoft.com/office/drawing/2014/main" id="{6F5C6619-AC25-4523-A01F-3FDDFC01D026}"/>
              </a:ext>
            </a:extLst>
          </p:cNvPr>
          <p:cNvSpPr>
            <a:spLocks noChangeShapeType="1"/>
          </p:cNvSpPr>
          <p:nvPr/>
        </p:nvSpPr>
        <p:spPr bwMode="auto">
          <a:xfrm>
            <a:off x="2105025" y="1300163"/>
            <a:ext cx="1588" cy="2894012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43" name="Oval 18">
            <a:extLst>
              <a:ext uri="{FF2B5EF4-FFF2-40B4-BE49-F238E27FC236}">
                <a16:creationId xmlns:a16="http://schemas.microsoft.com/office/drawing/2014/main" id="{58C7C9E9-5E21-40DF-89D7-CB3BEC1B15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4175125"/>
            <a:ext cx="38100" cy="38100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044" name="Oval 19">
            <a:extLst>
              <a:ext uri="{FF2B5EF4-FFF2-40B4-BE49-F238E27FC236}">
                <a16:creationId xmlns:a16="http://schemas.microsoft.com/office/drawing/2014/main" id="{D4D0DD87-030D-4555-9236-5991FE26F1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9700" y="3897313"/>
            <a:ext cx="38100" cy="39687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045" name="Oval 22">
            <a:extLst>
              <a:ext uri="{FF2B5EF4-FFF2-40B4-BE49-F238E27FC236}">
                <a16:creationId xmlns:a16="http://schemas.microsoft.com/office/drawing/2014/main" id="{BFA49F1B-CF20-4F38-9B29-0432E3D8B9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163" y="4441825"/>
            <a:ext cx="38100" cy="39688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046" name="Oval 25">
            <a:extLst>
              <a:ext uri="{FF2B5EF4-FFF2-40B4-BE49-F238E27FC236}">
                <a16:creationId xmlns:a16="http://schemas.microsoft.com/office/drawing/2014/main" id="{337F4593-77E4-4796-858C-946367D922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2725" y="4441825"/>
            <a:ext cx="38100" cy="39688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047" name="Oval 28">
            <a:extLst>
              <a:ext uri="{FF2B5EF4-FFF2-40B4-BE49-F238E27FC236}">
                <a16:creationId xmlns:a16="http://schemas.microsoft.com/office/drawing/2014/main" id="{0A888AEB-0C72-4730-B2B1-958A5C99B9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7263" y="3897313"/>
            <a:ext cx="38100" cy="39687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048" name="Rectangle 32">
            <a:extLst>
              <a:ext uri="{FF2B5EF4-FFF2-40B4-BE49-F238E27FC236}">
                <a16:creationId xmlns:a16="http://schemas.microsoft.com/office/drawing/2014/main" id="{E5078E98-01B6-4130-BA75-6BA01283EC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3113" y="976313"/>
            <a:ext cx="825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sr-Latn-CS" altLang="sr-Latn-RS" b="1" i="1">
                <a:solidFill>
                  <a:srgbClr val="000000"/>
                </a:solidFill>
              </a:rPr>
              <a:t>V</a:t>
            </a:r>
            <a:endParaRPr lang="sr-Latn-CS" altLang="sr-Latn-RS"/>
          </a:p>
        </p:txBody>
      </p:sp>
      <p:cxnSp>
        <p:nvCxnSpPr>
          <p:cNvPr id="43" name="Ravni poveznik 42">
            <a:extLst>
              <a:ext uri="{FF2B5EF4-FFF2-40B4-BE49-F238E27FC236}">
                <a16:creationId xmlns:a16="http://schemas.microsoft.com/office/drawing/2014/main" id="{7E7D5D3F-719F-484E-9B16-3849EB961040}"/>
              </a:ext>
            </a:extLst>
          </p:cNvPr>
          <p:cNvCxnSpPr>
            <a:stCxn id="40" idx="0"/>
            <a:endCxn id="40" idx="2"/>
          </p:cNvCxnSpPr>
          <p:nvPr/>
        </p:nvCxnSpPr>
        <p:spPr>
          <a:xfrm rot="16200000" flipH="1">
            <a:off x="3502025" y="1979613"/>
            <a:ext cx="2897187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Ravni poveznik 44">
            <a:extLst>
              <a:ext uri="{FF2B5EF4-FFF2-40B4-BE49-F238E27FC236}">
                <a16:creationId xmlns:a16="http://schemas.microsoft.com/office/drawing/2014/main" id="{BF0F80BD-BA91-4342-AC28-4B262CC96C07}"/>
              </a:ext>
            </a:extLst>
          </p:cNvPr>
          <p:cNvCxnSpPr>
            <a:stCxn id="40" idx="2"/>
            <a:endCxn id="40" idx="4"/>
          </p:cNvCxnSpPr>
          <p:nvPr/>
        </p:nvCxnSpPr>
        <p:spPr>
          <a:xfrm rot="16200000" flipH="1">
            <a:off x="5587206" y="2791620"/>
            <a:ext cx="3175" cy="1274762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Ravni poveznik 46">
            <a:extLst>
              <a:ext uri="{FF2B5EF4-FFF2-40B4-BE49-F238E27FC236}">
                <a16:creationId xmlns:a16="http://schemas.microsoft.com/office/drawing/2014/main" id="{144F0A1B-5F45-4A90-BFCB-7AAABA832C47}"/>
              </a:ext>
            </a:extLst>
          </p:cNvPr>
          <p:cNvCxnSpPr>
            <a:stCxn id="1042" idx="1"/>
            <a:endCxn id="1046" idx="0"/>
          </p:cNvCxnSpPr>
          <p:nvPr/>
        </p:nvCxnSpPr>
        <p:spPr>
          <a:xfrm rot="16200000" flipH="1">
            <a:off x="2315369" y="3985419"/>
            <a:ext cx="247650" cy="665162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Ravni poveznik 50">
            <a:extLst>
              <a:ext uri="{FF2B5EF4-FFF2-40B4-BE49-F238E27FC236}">
                <a16:creationId xmlns:a16="http://schemas.microsoft.com/office/drawing/2014/main" id="{54A894F6-7DC6-4349-A9F9-03D79C50387F}"/>
              </a:ext>
            </a:extLst>
          </p:cNvPr>
          <p:cNvCxnSpPr>
            <a:stCxn id="40" idx="4"/>
            <a:endCxn id="40" idx="0"/>
          </p:cNvCxnSpPr>
          <p:nvPr/>
        </p:nvCxnSpPr>
        <p:spPr>
          <a:xfrm rot="5400000" flipH="1">
            <a:off x="4139407" y="1343819"/>
            <a:ext cx="2897187" cy="12731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3" name="TekstniOkvir 51">
            <a:extLst>
              <a:ext uri="{FF2B5EF4-FFF2-40B4-BE49-F238E27FC236}">
                <a16:creationId xmlns:a16="http://schemas.microsoft.com/office/drawing/2014/main" id="{58908980-FB14-4B23-84D4-D63D8CF55D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4200" y="2693988"/>
            <a:ext cx="3571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v</a:t>
            </a:r>
          </a:p>
        </p:txBody>
      </p:sp>
      <p:sp>
        <p:nvSpPr>
          <p:cNvPr id="1054" name="TekstniOkvir 52">
            <a:extLst>
              <a:ext uri="{FF2B5EF4-FFF2-40B4-BE49-F238E27FC236}">
                <a16:creationId xmlns:a16="http://schemas.microsoft.com/office/drawing/2014/main" id="{260829F8-D4A7-4F5D-8F82-1034543AC7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0525" y="4341813"/>
            <a:ext cx="3571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a</a:t>
            </a:r>
          </a:p>
        </p:txBody>
      </p:sp>
      <p:sp>
        <p:nvSpPr>
          <p:cNvPr id="1055" name="TekstniOkvir 53">
            <a:extLst>
              <a:ext uri="{FF2B5EF4-FFF2-40B4-BE49-F238E27FC236}">
                <a16:creationId xmlns:a16="http://schemas.microsoft.com/office/drawing/2014/main" id="{D9F05D74-B634-4232-A7EA-858297D14C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5375" y="2466975"/>
            <a:ext cx="358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b</a:t>
            </a:r>
          </a:p>
        </p:txBody>
      </p:sp>
      <p:sp>
        <p:nvSpPr>
          <p:cNvPr id="1056" name="TekstniOkvir 54">
            <a:extLst>
              <a:ext uri="{FF2B5EF4-FFF2-40B4-BE49-F238E27FC236}">
                <a16:creationId xmlns:a16="http://schemas.microsoft.com/office/drawing/2014/main" id="{05E86B21-16C0-401B-8E3D-83745F43B0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463" y="5300663"/>
            <a:ext cx="47577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v</a:t>
            </a:r>
            <a:r>
              <a:rPr lang="hr-HR" altLang="sr-Latn-RS"/>
              <a:t> – visina piramide</a:t>
            </a:r>
          </a:p>
          <a:p>
            <a:pPr eaLnBrk="1" hangingPunct="1"/>
            <a:r>
              <a:rPr lang="hr-HR" altLang="sr-Latn-RS" i="1"/>
              <a:t>a</a:t>
            </a:r>
            <a:r>
              <a:rPr lang="hr-HR" altLang="sr-Latn-RS"/>
              <a:t> – duljina osnovnog brida (brida baze)</a:t>
            </a:r>
          </a:p>
          <a:p>
            <a:pPr eaLnBrk="1" hangingPunct="1"/>
            <a:r>
              <a:rPr lang="hr-HR" altLang="sr-Latn-RS" i="1"/>
              <a:t>b</a:t>
            </a:r>
            <a:r>
              <a:rPr lang="hr-HR" altLang="sr-Latn-RS"/>
              <a:t> – duljina pobočnog brida </a:t>
            </a:r>
          </a:p>
        </p:txBody>
      </p:sp>
      <p:sp>
        <p:nvSpPr>
          <p:cNvPr id="56" name="TekstniOkvir 55">
            <a:extLst>
              <a:ext uri="{FF2B5EF4-FFF2-40B4-BE49-F238E27FC236}">
                <a16:creationId xmlns:a16="http://schemas.microsoft.com/office/drawing/2014/main" id="{07E01A74-1D47-4A64-80DC-EACC973D84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4825" y="1730375"/>
            <a:ext cx="358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b</a:t>
            </a:r>
          </a:p>
        </p:txBody>
      </p:sp>
      <p:sp>
        <p:nvSpPr>
          <p:cNvPr id="57" name="TekstniOkvir 56">
            <a:extLst>
              <a:ext uri="{FF2B5EF4-FFF2-40B4-BE49-F238E27FC236}">
                <a16:creationId xmlns:a16="http://schemas.microsoft.com/office/drawing/2014/main" id="{DA6B1B10-31A0-48CF-BF8C-E87A4B8C64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3913" y="1870075"/>
            <a:ext cx="358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v</a:t>
            </a:r>
          </a:p>
        </p:txBody>
      </p:sp>
      <p:graphicFrame>
        <p:nvGraphicFramePr>
          <p:cNvPr id="58" name="Object 39">
            <a:extLst>
              <a:ext uri="{FF2B5EF4-FFF2-40B4-BE49-F238E27FC236}">
                <a16:creationId xmlns:a16="http://schemas.microsoft.com/office/drawing/2014/main" id="{05558848-CFD6-4CD9-A5DC-362ED818779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18125" y="3429000"/>
          <a:ext cx="5588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558720" imgH="672840" progId="Equation.DSMT4">
                  <p:embed/>
                </p:oleObj>
              </mc:Choice>
              <mc:Fallback>
                <p:oleObj name="Equation" r:id="rId3" imgW="558720" imgH="67284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8125" y="3429000"/>
                        <a:ext cx="5588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40">
            <a:extLst>
              <a:ext uri="{FF2B5EF4-FFF2-40B4-BE49-F238E27FC236}">
                <a16:creationId xmlns:a16="http://schemas.microsoft.com/office/drawing/2014/main" id="{3E8DCF7A-31CD-492E-A991-D6BF4E4DEF5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78600" y="766763"/>
          <a:ext cx="19177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5" imgW="1917360" imgH="863280" progId="Equation.DSMT4">
                  <p:embed/>
                </p:oleObj>
              </mc:Choice>
              <mc:Fallback>
                <p:oleObj name="Equation" r:id="rId5" imgW="1917360" imgH="86328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8600" y="766763"/>
                        <a:ext cx="19177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9" grpId="0" animBg="1"/>
      <p:bldP spid="56" grpId="0"/>
      <p:bldP spid="5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Freeform 6">
            <a:extLst>
              <a:ext uri="{FF2B5EF4-FFF2-40B4-BE49-F238E27FC236}">
                <a16:creationId xmlns:a16="http://schemas.microsoft.com/office/drawing/2014/main" id="{ECD14867-B8AF-4525-86A4-0132069A81E0}"/>
              </a:ext>
            </a:extLst>
          </p:cNvPr>
          <p:cNvSpPr>
            <a:spLocks/>
          </p:cNvSpPr>
          <p:nvPr/>
        </p:nvSpPr>
        <p:spPr bwMode="auto">
          <a:xfrm>
            <a:off x="2120900" y="1295400"/>
            <a:ext cx="1039813" cy="2895600"/>
          </a:xfrm>
          <a:custGeom>
            <a:avLst/>
            <a:gdLst>
              <a:gd name="T0" fmla="*/ 2147483647 w 655"/>
              <a:gd name="T1" fmla="*/ 2147483647 h 1824"/>
              <a:gd name="T2" fmla="*/ 0 w 655"/>
              <a:gd name="T3" fmla="*/ 2147483647 h 1824"/>
              <a:gd name="T4" fmla="*/ 0 w 655"/>
              <a:gd name="T5" fmla="*/ 0 h 1824"/>
              <a:gd name="T6" fmla="*/ 2147483647 w 655"/>
              <a:gd name="T7" fmla="*/ 2147483647 h 1824"/>
              <a:gd name="T8" fmla="*/ 0 60000 65536"/>
              <a:gd name="T9" fmla="*/ 0 60000 65536"/>
              <a:gd name="T10" fmla="*/ 0 60000 65536"/>
              <a:gd name="T11" fmla="*/ 0 60000 65536"/>
              <a:gd name="T12" fmla="*/ 0 w 655"/>
              <a:gd name="T13" fmla="*/ 0 h 1824"/>
              <a:gd name="T14" fmla="*/ 655 w 655"/>
              <a:gd name="T15" fmla="*/ 1824 h 182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55" h="1824">
                <a:moveTo>
                  <a:pt x="655" y="1824"/>
                </a:moveTo>
                <a:lnTo>
                  <a:pt x="0" y="1824"/>
                </a:lnTo>
                <a:lnTo>
                  <a:pt x="0" y="0"/>
                </a:lnTo>
                <a:lnTo>
                  <a:pt x="655" y="1824"/>
                </a:lnTo>
                <a:close/>
              </a:path>
            </a:pathLst>
          </a:custGeom>
          <a:solidFill>
            <a:srgbClr val="00B05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cxnSp>
        <p:nvCxnSpPr>
          <p:cNvPr id="35" name="Ravni poveznik 34">
            <a:extLst>
              <a:ext uri="{FF2B5EF4-FFF2-40B4-BE49-F238E27FC236}">
                <a16:creationId xmlns:a16="http://schemas.microsoft.com/office/drawing/2014/main" id="{F68959AA-389F-4A2D-9A31-E36BA2465D03}"/>
              </a:ext>
            </a:extLst>
          </p:cNvPr>
          <p:cNvCxnSpPr/>
          <p:nvPr/>
        </p:nvCxnSpPr>
        <p:spPr>
          <a:xfrm flipV="1">
            <a:off x="2109788" y="4195763"/>
            <a:ext cx="10287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Ravni poveznik 2">
            <a:extLst>
              <a:ext uri="{FF2B5EF4-FFF2-40B4-BE49-F238E27FC236}">
                <a16:creationId xmlns:a16="http://schemas.microsoft.com/office/drawing/2014/main" id="{A78A79FD-9199-4A54-97FA-C15D5E2D5E8F}"/>
              </a:ext>
            </a:extLst>
          </p:cNvPr>
          <p:cNvCxnSpPr>
            <a:stCxn id="2065" idx="0"/>
          </p:cNvCxnSpPr>
          <p:nvPr/>
        </p:nvCxnSpPr>
        <p:spPr>
          <a:xfrm rot="16200000" flipH="1">
            <a:off x="1185862" y="2219326"/>
            <a:ext cx="2886075" cy="104775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5" name="Line 7">
            <a:extLst>
              <a:ext uri="{FF2B5EF4-FFF2-40B4-BE49-F238E27FC236}">
                <a16:creationId xmlns:a16="http://schemas.microsoft.com/office/drawing/2014/main" id="{51E089AD-4B1B-440D-AF7A-12372BD72510}"/>
              </a:ext>
            </a:extLst>
          </p:cNvPr>
          <p:cNvSpPr>
            <a:spLocks noChangeShapeType="1"/>
          </p:cNvSpPr>
          <p:nvPr/>
        </p:nvSpPr>
        <p:spPr bwMode="auto">
          <a:xfrm>
            <a:off x="684213" y="4462463"/>
            <a:ext cx="2087562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056" name="Line 8">
            <a:extLst>
              <a:ext uri="{FF2B5EF4-FFF2-40B4-BE49-F238E27FC236}">
                <a16:creationId xmlns:a16="http://schemas.microsoft.com/office/drawing/2014/main" id="{A31687FF-90E5-45D9-904C-56355D88060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71775" y="3916363"/>
            <a:ext cx="744538" cy="5461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057" name="Line 9">
            <a:extLst>
              <a:ext uri="{FF2B5EF4-FFF2-40B4-BE49-F238E27FC236}">
                <a16:creationId xmlns:a16="http://schemas.microsoft.com/office/drawing/2014/main" id="{56E43AD5-D7A1-4B3A-AEF3-4AA3A5CCE5D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4213" y="3916363"/>
            <a:ext cx="744537" cy="546100"/>
          </a:xfrm>
          <a:prstGeom prst="line">
            <a:avLst/>
          </a:prstGeom>
          <a:noFill/>
          <a:ln w="6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058" name="Line 10">
            <a:extLst>
              <a:ext uri="{FF2B5EF4-FFF2-40B4-BE49-F238E27FC236}">
                <a16:creationId xmlns:a16="http://schemas.microsoft.com/office/drawing/2014/main" id="{A6FD6B7F-0372-4B32-937D-1DDCE5E08E83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8750" y="3916363"/>
            <a:ext cx="2087563" cy="1587"/>
          </a:xfrm>
          <a:prstGeom prst="line">
            <a:avLst/>
          </a:prstGeom>
          <a:noFill/>
          <a:ln w="6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059" name="Line 11">
            <a:extLst>
              <a:ext uri="{FF2B5EF4-FFF2-40B4-BE49-F238E27FC236}">
                <a16:creationId xmlns:a16="http://schemas.microsoft.com/office/drawing/2014/main" id="{8F1FF69E-7F91-428B-819E-ADFC577A6F5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4213" y="3916363"/>
            <a:ext cx="2832100" cy="546100"/>
          </a:xfrm>
          <a:prstGeom prst="line">
            <a:avLst/>
          </a:prstGeom>
          <a:noFill/>
          <a:ln w="0">
            <a:solidFill>
              <a:srgbClr val="00B0F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060" name="Line 12">
            <a:extLst>
              <a:ext uri="{FF2B5EF4-FFF2-40B4-BE49-F238E27FC236}">
                <a16:creationId xmlns:a16="http://schemas.microsoft.com/office/drawing/2014/main" id="{6D977B58-4813-4FF6-93FE-0B29FC3BD54F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8750" y="3916363"/>
            <a:ext cx="1343025" cy="546100"/>
          </a:xfrm>
          <a:prstGeom prst="line">
            <a:avLst/>
          </a:prstGeom>
          <a:noFill/>
          <a:ln w="0">
            <a:solidFill>
              <a:srgbClr val="00B0F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061" name="Line 13">
            <a:extLst>
              <a:ext uri="{FF2B5EF4-FFF2-40B4-BE49-F238E27FC236}">
                <a16:creationId xmlns:a16="http://schemas.microsoft.com/office/drawing/2014/main" id="{AB627712-14F3-4DA6-95F1-2C10C468520C}"/>
              </a:ext>
            </a:extLst>
          </p:cNvPr>
          <p:cNvSpPr>
            <a:spLocks noChangeShapeType="1"/>
          </p:cNvSpPr>
          <p:nvPr/>
        </p:nvSpPr>
        <p:spPr bwMode="auto">
          <a:xfrm>
            <a:off x="2105025" y="1300163"/>
            <a:ext cx="1411288" cy="261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062" name="Line 14">
            <a:extLst>
              <a:ext uri="{FF2B5EF4-FFF2-40B4-BE49-F238E27FC236}">
                <a16:creationId xmlns:a16="http://schemas.microsoft.com/office/drawing/2014/main" id="{463363BB-F036-49F1-8501-35D5AE7FBD5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28750" y="1300163"/>
            <a:ext cx="676275" cy="2616200"/>
          </a:xfrm>
          <a:prstGeom prst="line">
            <a:avLst/>
          </a:prstGeom>
          <a:noFill/>
          <a:ln w="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063" name="Line 15">
            <a:extLst>
              <a:ext uri="{FF2B5EF4-FFF2-40B4-BE49-F238E27FC236}">
                <a16:creationId xmlns:a16="http://schemas.microsoft.com/office/drawing/2014/main" id="{B544CF80-0EA8-43B8-B4D2-D193FB54C720}"/>
              </a:ext>
            </a:extLst>
          </p:cNvPr>
          <p:cNvSpPr>
            <a:spLocks noChangeShapeType="1"/>
          </p:cNvSpPr>
          <p:nvPr/>
        </p:nvSpPr>
        <p:spPr bwMode="auto">
          <a:xfrm>
            <a:off x="2105025" y="1300163"/>
            <a:ext cx="666750" cy="3162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064" name="Line 16">
            <a:extLst>
              <a:ext uri="{FF2B5EF4-FFF2-40B4-BE49-F238E27FC236}">
                <a16:creationId xmlns:a16="http://schemas.microsoft.com/office/drawing/2014/main" id="{E4E6C025-3280-402E-AC7D-9B240B3E353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4213" y="1300163"/>
            <a:ext cx="1420812" cy="3162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065" name="Line 17">
            <a:extLst>
              <a:ext uri="{FF2B5EF4-FFF2-40B4-BE49-F238E27FC236}">
                <a16:creationId xmlns:a16="http://schemas.microsoft.com/office/drawing/2014/main" id="{1BB16C4A-E0DC-4F31-B7B6-4289ECC14D12}"/>
              </a:ext>
            </a:extLst>
          </p:cNvPr>
          <p:cNvSpPr>
            <a:spLocks noChangeShapeType="1"/>
          </p:cNvSpPr>
          <p:nvPr/>
        </p:nvSpPr>
        <p:spPr bwMode="auto">
          <a:xfrm>
            <a:off x="2105025" y="1300163"/>
            <a:ext cx="1588" cy="2894012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066" name="Oval 18">
            <a:extLst>
              <a:ext uri="{FF2B5EF4-FFF2-40B4-BE49-F238E27FC236}">
                <a16:creationId xmlns:a16="http://schemas.microsoft.com/office/drawing/2014/main" id="{F1212D41-688D-4C5F-85E0-4448F8354F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4175125"/>
            <a:ext cx="38100" cy="38100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067" name="Oval 19">
            <a:extLst>
              <a:ext uri="{FF2B5EF4-FFF2-40B4-BE49-F238E27FC236}">
                <a16:creationId xmlns:a16="http://schemas.microsoft.com/office/drawing/2014/main" id="{EE727815-8B62-4B8C-9648-9EA8DB10ED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9700" y="3897313"/>
            <a:ext cx="38100" cy="39687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068" name="Oval 22">
            <a:extLst>
              <a:ext uri="{FF2B5EF4-FFF2-40B4-BE49-F238E27FC236}">
                <a16:creationId xmlns:a16="http://schemas.microsoft.com/office/drawing/2014/main" id="{5A39B282-D34B-48AD-9F06-EB868E6E6C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163" y="4441825"/>
            <a:ext cx="38100" cy="39688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069" name="Oval 25">
            <a:extLst>
              <a:ext uri="{FF2B5EF4-FFF2-40B4-BE49-F238E27FC236}">
                <a16:creationId xmlns:a16="http://schemas.microsoft.com/office/drawing/2014/main" id="{C89A1B04-804B-4513-A2BB-553817223E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2725" y="4441825"/>
            <a:ext cx="38100" cy="39688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070" name="Oval 28">
            <a:extLst>
              <a:ext uri="{FF2B5EF4-FFF2-40B4-BE49-F238E27FC236}">
                <a16:creationId xmlns:a16="http://schemas.microsoft.com/office/drawing/2014/main" id="{819382B0-423A-48AC-AC23-2452F372B6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7263" y="3897313"/>
            <a:ext cx="38100" cy="39687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071" name="Rectangle 32">
            <a:extLst>
              <a:ext uri="{FF2B5EF4-FFF2-40B4-BE49-F238E27FC236}">
                <a16:creationId xmlns:a16="http://schemas.microsoft.com/office/drawing/2014/main" id="{2F8D48CB-28C1-4DBB-916C-01AD1377B2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3113" y="976313"/>
            <a:ext cx="825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sr-Latn-CS" altLang="sr-Latn-RS" b="1" i="1">
                <a:solidFill>
                  <a:srgbClr val="000000"/>
                </a:solidFill>
              </a:rPr>
              <a:t>V</a:t>
            </a:r>
            <a:endParaRPr lang="sr-Latn-CS" altLang="sr-Latn-RS"/>
          </a:p>
        </p:txBody>
      </p:sp>
      <p:sp>
        <p:nvSpPr>
          <p:cNvPr id="2072" name="TekstniOkvir 29">
            <a:extLst>
              <a:ext uri="{FF2B5EF4-FFF2-40B4-BE49-F238E27FC236}">
                <a16:creationId xmlns:a16="http://schemas.microsoft.com/office/drawing/2014/main" id="{E5AA8D64-186F-4363-B384-92E2D7874C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4200" y="2693988"/>
            <a:ext cx="3571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v</a:t>
            </a:r>
          </a:p>
        </p:txBody>
      </p:sp>
      <p:sp>
        <p:nvSpPr>
          <p:cNvPr id="2073" name="TekstniOkvir 30">
            <a:extLst>
              <a:ext uri="{FF2B5EF4-FFF2-40B4-BE49-F238E27FC236}">
                <a16:creationId xmlns:a16="http://schemas.microsoft.com/office/drawing/2014/main" id="{6B4FFD60-97EF-4409-8EA0-0FAAE09D59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0525" y="4341813"/>
            <a:ext cx="3571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a</a:t>
            </a:r>
          </a:p>
        </p:txBody>
      </p:sp>
      <p:sp>
        <p:nvSpPr>
          <p:cNvPr id="2074" name="TekstniOkvir 31">
            <a:extLst>
              <a:ext uri="{FF2B5EF4-FFF2-40B4-BE49-F238E27FC236}">
                <a16:creationId xmlns:a16="http://schemas.microsoft.com/office/drawing/2014/main" id="{3FBE83F9-17D4-42A9-B86E-3A331FFD0D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5375" y="2466975"/>
            <a:ext cx="358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b</a:t>
            </a:r>
          </a:p>
        </p:txBody>
      </p:sp>
      <p:sp>
        <p:nvSpPr>
          <p:cNvPr id="33" name="TekstniOkvir 32">
            <a:extLst>
              <a:ext uri="{FF2B5EF4-FFF2-40B4-BE49-F238E27FC236}">
                <a16:creationId xmlns:a16="http://schemas.microsoft.com/office/drawing/2014/main" id="{0A7AF521-9601-4FFF-8564-D9C68C982F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0500" y="2954338"/>
            <a:ext cx="571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v</a:t>
            </a:r>
            <a:r>
              <a:rPr lang="hr-HR" altLang="sr-Latn-RS" sz="2000" i="1" baseline="-25000"/>
              <a:t>1</a:t>
            </a:r>
            <a:endParaRPr lang="hr-HR" altLang="sr-Latn-RS" sz="2000" i="1"/>
          </a:p>
        </p:txBody>
      </p:sp>
      <p:sp>
        <p:nvSpPr>
          <p:cNvPr id="42" name="Freeform 6">
            <a:extLst>
              <a:ext uri="{FF2B5EF4-FFF2-40B4-BE49-F238E27FC236}">
                <a16:creationId xmlns:a16="http://schemas.microsoft.com/office/drawing/2014/main" id="{3F6766D1-A8B4-44DE-A37E-A925EDCC2411}"/>
              </a:ext>
            </a:extLst>
          </p:cNvPr>
          <p:cNvSpPr>
            <a:spLocks/>
          </p:cNvSpPr>
          <p:nvPr/>
        </p:nvSpPr>
        <p:spPr bwMode="auto">
          <a:xfrm>
            <a:off x="5511800" y="190500"/>
            <a:ext cx="1039813" cy="2895600"/>
          </a:xfrm>
          <a:custGeom>
            <a:avLst/>
            <a:gdLst>
              <a:gd name="T0" fmla="*/ 2147483647 w 655"/>
              <a:gd name="T1" fmla="*/ 2147483647 h 1824"/>
              <a:gd name="T2" fmla="*/ 0 w 655"/>
              <a:gd name="T3" fmla="*/ 2147483647 h 1824"/>
              <a:gd name="T4" fmla="*/ 0 w 655"/>
              <a:gd name="T5" fmla="*/ 0 h 1824"/>
              <a:gd name="T6" fmla="*/ 2147483647 w 655"/>
              <a:gd name="T7" fmla="*/ 2147483647 h 1824"/>
              <a:gd name="T8" fmla="*/ 0 60000 65536"/>
              <a:gd name="T9" fmla="*/ 0 60000 65536"/>
              <a:gd name="T10" fmla="*/ 0 60000 65536"/>
              <a:gd name="T11" fmla="*/ 0 60000 65536"/>
              <a:gd name="T12" fmla="*/ 0 w 655"/>
              <a:gd name="T13" fmla="*/ 0 h 1824"/>
              <a:gd name="T14" fmla="*/ 655 w 655"/>
              <a:gd name="T15" fmla="*/ 1824 h 182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55" h="1824">
                <a:moveTo>
                  <a:pt x="655" y="1824"/>
                </a:moveTo>
                <a:lnTo>
                  <a:pt x="0" y="1824"/>
                </a:lnTo>
                <a:lnTo>
                  <a:pt x="0" y="0"/>
                </a:lnTo>
                <a:lnTo>
                  <a:pt x="655" y="1824"/>
                </a:lnTo>
                <a:close/>
              </a:path>
            </a:pathLst>
          </a:custGeom>
          <a:solidFill>
            <a:srgbClr val="00B050">
              <a:alpha val="50195"/>
            </a:srgbClr>
          </a:solidFill>
          <a:ln w="254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43" name="TekstniOkvir 42">
            <a:extLst>
              <a:ext uri="{FF2B5EF4-FFF2-40B4-BE49-F238E27FC236}">
                <a16:creationId xmlns:a16="http://schemas.microsoft.com/office/drawing/2014/main" id="{2B4B8BAC-9264-452C-A4C4-9D417873D1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0" y="1614488"/>
            <a:ext cx="3571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v</a:t>
            </a:r>
          </a:p>
        </p:txBody>
      </p:sp>
      <p:sp>
        <p:nvSpPr>
          <p:cNvPr id="44" name="TekstniOkvir 43">
            <a:extLst>
              <a:ext uri="{FF2B5EF4-FFF2-40B4-BE49-F238E27FC236}">
                <a16:creationId xmlns:a16="http://schemas.microsoft.com/office/drawing/2014/main" id="{4680C379-DE0F-4587-8492-7EEF8E3893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1608138"/>
            <a:ext cx="571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v</a:t>
            </a:r>
            <a:r>
              <a:rPr lang="hr-HR" altLang="sr-Latn-RS" sz="2000" i="1" baseline="-25000"/>
              <a:t>1</a:t>
            </a:r>
            <a:endParaRPr lang="hr-HR" altLang="sr-Latn-RS" sz="2000" i="1"/>
          </a:p>
        </p:txBody>
      </p:sp>
      <p:graphicFrame>
        <p:nvGraphicFramePr>
          <p:cNvPr id="3079" name="Object 7">
            <a:extLst>
              <a:ext uri="{FF2B5EF4-FFF2-40B4-BE49-F238E27FC236}">
                <a16:creationId xmlns:a16="http://schemas.microsoft.com/office/drawing/2014/main" id="{EBB887DA-8412-43C4-9FB6-6333FB8C9E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83275" y="3117850"/>
          <a:ext cx="215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3" imgW="215640" imgH="622080" progId="Equation.DSMT4">
                  <p:embed/>
                </p:oleObj>
              </mc:Choice>
              <mc:Fallback>
                <p:oleObj name="Equation" r:id="rId3" imgW="215640" imgH="622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3275" y="3117850"/>
                        <a:ext cx="215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8">
            <a:extLst>
              <a:ext uri="{FF2B5EF4-FFF2-40B4-BE49-F238E27FC236}">
                <a16:creationId xmlns:a16="http://schemas.microsoft.com/office/drawing/2014/main" id="{2FDE8232-7918-4CF1-A612-42FEE21E648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61138" y="623888"/>
          <a:ext cx="15875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5" imgW="1587240" imgH="736560" progId="Equation.DSMT4">
                  <p:embed/>
                </p:oleObj>
              </mc:Choice>
              <mc:Fallback>
                <p:oleObj name="Equation" r:id="rId5" imgW="1587240" imgH="7365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1138" y="623888"/>
                        <a:ext cx="15875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Pravokutnik 48">
            <a:extLst>
              <a:ext uri="{FF2B5EF4-FFF2-40B4-BE49-F238E27FC236}">
                <a16:creationId xmlns:a16="http://schemas.microsoft.com/office/drawing/2014/main" id="{6F6C1452-CBCA-480D-BF33-BACF8A81FD1B}"/>
              </a:ext>
            </a:extLst>
          </p:cNvPr>
          <p:cNvSpPr/>
          <p:nvPr/>
        </p:nvSpPr>
        <p:spPr>
          <a:xfrm>
            <a:off x="5513388" y="2906713"/>
            <a:ext cx="180975" cy="1793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43" grpId="0"/>
      <p:bldP spid="44" grpId="0"/>
      <p:bldP spid="4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ravokutni trokut 68">
            <a:extLst>
              <a:ext uri="{FF2B5EF4-FFF2-40B4-BE49-F238E27FC236}">
                <a16:creationId xmlns:a16="http://schemas.microsoft.com/office/drawing/2014/main" id="{59C8BB13-8F1F-4A84-B9E8-E535BC2F2645}"/>
              </a:ext>
            </a:extLst>
          </p:cNvPr>
          <p:cNvSpPr/>
          <p:nvPr/>
        </p:nvSpPr>
        <p:spPr>
          <a:xfrm>
            <a:off x="6057900" y="4157663"/>
            <a:ext cx="711200" cy="2338387"/>
          </a:xfrm>
          <a:prstGeom prst="rt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cxnSp>
        <p:nvCxnSpPr>
          <p:cNvPr id="59" name="Ravni poveznik 58">
            <a:extLst>
              <a:ext uri="{FF2B5EF4-FFF2-40B4-BE49-F238E27FC236}">
                <a16:creationId xmlns:a16="http://schemas.microsoft.com/office/drawing/2014/main" id="{589360F7-B7AB-4F7E-B95D-B7AC018D1DCE}"/>
              </a:ext>
            </a:extLst>
          </p:cNvPr>
          <p:cNvCxnSpPr/>
          <p:nvPr/>
        </p:nvCxnSpPr>
        <p:spPr>
          <a:xfrm rot="5400000">
            <a:off x="665956" y="1775619"/>
            <a:ext cx="2879725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2" name="Freeform 6">
            <a:extLst>
              <a:ext uri="{FF2B5EF4-FFF2-40B4-BE49-F238E27FC236}">
                <a16:creationId xmlns:a16="http://schemas.microsoft.com/office/drawing/2014/main" id="{9430B8BA-03B8-4C56-A637-A513E4B62346}"/>
              </a:ext>
            </a:extLst>
          </p:cNvPr>
          <p:cNvSpPr>
            <a:spLocks/>
          </p:cNvSpPr>
          <p:nvPr/>
        </p:nvSpPr>
        <p:spPr bwMode="auto">
          <a:xfrm>
            <a:off x="690563" y="361950"/>
            <a:ext cx="1414462" cy="3113088"/>
          </a:xfrm>
          <a:custGeom>
            <a:avLst/>
            <a:gdLst>
              <a:gd name="T0" fmla="*/ 0 w 895"/>
              <a:gd name="T1" fmla="*/ 2147483647 h 1992"/>
              <a:gd name="T2" fmla="*/ 2147483647 w 895"/>
              <a:gd name="T3" fmla="*/ 2147483647 h 1992"/>
              <a:gd name="T4" fmla="*/ 2147483647 w 895"/>
              <a:gd name="T5" fmla="*/ 0 h 1992"/>
              <a:gd name="T6" fmla="*/ 0 w 895"/>
              <a:gd name="T7" fmla="*/ 2147483647 h 1992"/>
              <a:gd name="T8" fmla="*/ 0 60000 65536"/>
              <a:gd name="T9" fmla="*/ 0 60000 65536"/>
              <a:gd name="T10" fmla="*/ 0 60000 65536"/>
              <a:gd name="T11" fmla="*/ 0 60000 65536"/>
              <a:gd name="T12" fmla="*/ 0 w 895"/>
              <a:gd name="T13" fmla="*/ 0 h 1992"/>
              <a:gd name="T14" fmla="*/ 895 w 895"/>
              <a:gd name="T15" fmla="*/ 1992 h 199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95" h="1992">
                <a:moveTo>
                  <a:pt x="0" y="1992"/>
                </a:moveTo>
                <a:lnTo>
                  <a:pt x="895" y="1824"/>
                </a:lnTo>
                <a:lnTo>
                  <a:pt x="895" y="0"/>
                </a:lnTo>
                <a:lnTo>
                  <a:pt x="0" y="1992"/>
                </a:lnTo>
                <a:close/>
              </a:path>
            </a:pathLst>
          </a:custGeom>
          <a:solidFill>
            <a:srgbClr val="FFFF00"/>
          </a:solidFill>
          <a:ln w="254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35" name="Freeform 6">
            <a:extLst>
              <a:ext uri="{FF2B5EF4-FFF2-40B4-BE49-F238E27FC236}">
                <a16:creationId xmlns:a16="http://schemas.microsoft.com/office/drawing/2014/main" id="{123F5389-FE9E-4220-9930-971743C377FC}"/>
              </a:ext>
            </a:extLst>
          </p:cNvPr>
          <p:cNvSpPr>
            <a:spLocks/>
          </p:cNvSpPr>
          <p:nvPr/>
        </p:nvSpPr>
        <p:spPr bwMode="auto">
          <a:xfrm>
            <a:off x="2108200" y="342900"/>
            <a:ext cx="1016000" cy="2879725"/>
          </a:xfrm>
          <a:custGeom>
            <a:avLst/>
            <a:gdLst>
              <a:gd name="T0" fmla="*/ 2147483647 w 655"/>
              <a:gd name="T1" fmla="*/ 2147483647 h 1824"/>
              <a:gd name="T2" fmla="*/ 0 w 655"/>
              <a:gd name="T3" fmla="*/ 2147483647 h 1824"/>
              <a:gd name="T4" fmla="*/ 0 w 655"/>
              <a:gd name="T5" fmla="*/ 0 h 1824"/>
              <a:gd name="T6" fmla="*/ 2147483647 w 655"/>
              <a:gd name="T7" fmla="*/ 2147483647 h 1824"/>
              <a:gd name="T8" fmla="*/ 0 60000 65536"/>
              <a:gd name="T9" fmla="*/ 0 60000 65536"/>
              <a:gd name="T10" fmla="*/ 0 60000 65536"/>
              <a:gd name="T11" fmla="*/ 0 60000 65536"/>
              <a:gd name="T12" fmla="*/ 0 w 655"/>
              <a:gd name="T13" fmla="*/ 0 h 1824"/>
              <a:gd name="T14" fmla="*/ 655 w 655"/>
              <a:gd name="T15" fmla="*/ 1824 h 182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55" h="1824">
                <a:moveTo>
                  <a:pt x="655" y="1824"/>
                </a:moveTo>
                <a:lnTo>
                  <a:pt x="0" y="1824"/>
                </a:lnTo>
                <a:lnTo>
                  <a:pt x="0" y="0"/>
                </a:lnTo>
                <a:lnTo>
                  <a:pt x="655" y="1824"/>
                </a:lnTo>
                <a:close/>
              </a:path>
            </a:pathLst>
          </a:custGeom>
          <a:solidFill>
            <a:srgbClr val="00B050"/>
          </a:solidFill>
          <a:ln w="254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3083" name="Line 7">
            <a:extLst>
              <a:ext uri="{FF2B5EF4-FFF2-40B4-BE49-F238E27FC236}">
                <a16:creationId xmlns:a16="http://schemas.microsoft.com/office/drawing/2014/main" id="{4E6FB094-ADE5-4DE6-B82F-546FB9D4ED62}"/>
              </a:ext>
            </a:extLst>
          </p:cNvPr>
          <p:cNvSpPr>
            <a:spLocks noChangeShapeType="1"/>
          </p:cNvSpPr>
          <p:nvPr/>
        </p:nvSpPr>
        <p:spPr bwMode="auto">
          <a:xfrm>
            <a:off x="684213" y="3486150"/>
            <a:ext cx="2087562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084" name="Line 8">
            <a:extLst>
              <a:ext uri="{FF2B5EF4-FFF2-40B4-BE49-F238E27FC236}">
                <a16:creationId xmlns:a16="http://schemas.microsoft.com/office/drawing/2014/main" id="{B606CAD1-A2B0-40F4-9074-EFAC7DE851A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71775" y="2940050"/>
            <a:ext cx="744538" cy="5461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085" name="Line 9">
            <a:extLst>
              <a:ext uri="{FF2B5EF4-FFF2-40B4-BE49-F238E27FC236}">
                <a16:creationId xmlns:a16="http://schemas.microsoft.com/office/drawing/2014/main" id="{92F0D8B6-D4B4-4738-B883-CD054DEAFC0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4213" y="2940050"/>
            <a:ext cx="744537" cy="546100"/>
          </a:xfrm>
          <a:prstGeom prst="line">
            <a:avLst/>
          </a:prstGeom>
          <a:noFill/>
          <a:ln w="6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086" name="Line 10">
            <a:extLst>
              <a:ext uri="{FF2B5EF4-FFF2-40B4-BE49-F238E27FC236}">
                <a16:creationId xmlns:a16="http://schemas.microsoft.com/office/drawing/2014/main" id="{6BCFA553-02A0-4A92-9BA9-E399672B0ABE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8750" y="2940050"/>
            <a:ext cx="2087563" cy="1588"/>
          </a:xfrm>
          <a:prstGeom prst="line">
            <a:avLst/>
          </a:prstGeom>
          <a:noFill/>
          <a:ln w="6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087" name="Line 11">
            <a:extLst>
              <a:ext uri="{FF2B5EF4-FFF2-40B4-BE49-F238E27FC236}">
                <a16:creationId xmlns:a16="http://schemas.microsoft.com/office/drawing/2014/main" id="{51A27096-C484-47E5-8701-9F32F8AC8F1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1513" y="2952750"/>
            <a:ext cx="2832100" cy="546100"/>
          </a:xfrm>
          <a:prstGeom prst="line">
            <a:avLst/>
          </a:prstGeom>
          <a:noFill/>
          <a:ln w="0">
            <a:solidFill>
              <a:srgbClr val="00B0F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088" name="Line 12">
            <a:extLst>
              <a:ext uri="{FF2B5EF4-FFF2-40B4-BE49-F238E27FC236}">
                <a16:creationId xmlns:a16="http://schemas.microsoft.com/office/drawing/2014/main" id="{6A9DC3BA-BE78-4D2A-899E-53C060ACE39E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8750" y="2940050"/>
            <a:ext cx="1343025" cy="546100"/>
          </a:xfrm>
          <a:prstGeom prst="line">
            <a:avLst/>
          </a:prstGeom>
          <a:noFill/>
          <a:ln w="0">
            <a:solidFill>
              <a:srgbClr val="00B0F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089" name="Line 13">
            <a:extLst>
              <a:ext uri="{FF2B5EF4-FFF2-40B4-BE49-F238E27FC236}">
                <a16:creationId xmlns:a16="http://schemas.microsoft.com/office/drawing/2014/main" id="{DAC8E56B-2AD7-4D2A-93AA-DB7E1A9EDAFA}"/>
              </a:ext>
            </a:extLst>
          </p:cNvPr>
          <p:cNvSpPr>
            <a:spLocks noChangeShapeType="1"/>
          </p:cNvSpPr>
          <p:nvPr/>
        </p:nvSpPr>
        <p:spPr bwMode="auto">
          <a:xfrm>
            <a:off x="2105025" y="323850"/>
            <a:ext cx="1411288" cy="261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090" name="Line 14">
            <a:extLst>
              <a:ext uri="{FF2B5EF4-FFF2-40B4-BE49-F238E27FC236}">
                <a16:creationId xmlns:a16="http://schemas.microsoft.com/office/drawing/2014/main" id="{BE7B6676-D9D2-4A52-BEBE-2A4DDE72C21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28750" y="323850"/>
            <a:ext cx="676275" cy="2616200"/>
          </a:xfrm>
          <a:prstGeom prst="line">
            <a:avLst/>
          </a:prstGeom>
          <a:noFill/>
          <a:ln w="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091" name="Line 15">
            <a:extLst>
              <a:ext uri="{FF2B5EF4-FFF2-40B4-BE49-F238E27FC236}">
                <a16:creationId xmlns:a16="http://schemas.microsoft.com/office/drawing/2014/main" id="{00B7CF3C-B121-4805-B0F1-00E62476A0E1}"/>
              </a:ext>
            </a:extLst>
          </p:cNvPr>
          <p:cNvSpPr>
            <a:spLocks noChangeShapeType="1"/>
          </p:cNvSpPr>
          <p:nvPr/>
        </p:nvSpPr>
        <p:spPr bwMode="auto">
          <a:xfrm>
            <a:off x="2105025" y="323850"/>
            <a:ext cx="666750" cy="3162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092" name="Line 16">
            <a:extLst>
              <a:ext uri="{FF2B5EF4-FFF2-40B4-BE49-F238E27FC236}">
                <a16:creationId xmlns:a16="http://schemas.microsoft.com/office/drawing/2014/main" id="{847C5B4E-2DD1-4D65-908B-477EBB7B51D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4213" y="323850"/>
            <a:ext cx="1420812" cy="3162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093" name="Oval 22">
            <a:extLst>
              <a:ext uri="{FF2B5EF4-FFF2-40B4-BE49-F238E27FC236}">
                <a16:creationId xmlns:a16="http://schemas.microsoft.com/office/drawing/2014/main" id="{B5C50CAC-1AFA-460E-B7BC-B8E8498FFF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163" y="3465513"/>
            <a:ext cx="38100" cy="39687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grpSp>
        <p:nvGrpSpPr>
          <p:cNvPr id="3094" name="Group 27">
            <a:extLst>
              <a:ext uri="{FF2B5EF4-FFF2-40B4-BE49-F238E27FC236}">
                <a16:creationId xmlns:a16="http://schemas.microsoft.com/office/drawing/2014/main" id="{87677A26-CFC0-4B15-9437-C3BAD42CA7C2}"/>
              </a:ext>
            </a:extLst>
          </p:cNvPr>
          <p:cNvGrpSpPr>
            <a:grpSpLocks/>
          </p:cNvGrpSpPr>
          <p:nvPr/>
        </p:nvGrpSpPr>
        <p:grpSpPr bwMode="auto">
          <a:xfrm>
            <a:off x="2752725" y="3455988"/>
            <a:ext cx="57150" cy="276225"/>
            <a:chOff x="1734" y="2792"/>
            <a:chExt cx="36" cy="174"/>
          </a:xfrm>
        </p:grpSpPr>
        <p:sp>
          <p:nvSpPr>
            <p:cNvPr id="3118" name="Oval 25">
              <a:extLst>
                <a:ext uri="{FF2B5EF4-FFF2-40B4-BE49-F238E27FC236}">
                  <a16:creationId xmlns:a16="http://schemas.microsoft.com/office/drawing/2014/main" id="{04060359-8144-40CE-BB26-DA894E7346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4" y="2798"/>
              <a:ext cx="24" cy="25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hr-HR" altLang="sr-Latn-RS"/>
            </a:p>
          </p:txBody>
        </p:sp>
        <p:sp>
          <p:nvSpPr>
            <p:cNvPr id="3119" name="Rectangle 26">
              <a:extLst>
                <a:ext uri="{FF2B5EF4-FFF2-40B4-BE49-F238E27FC236}">
                  <a16:creationId xmlns:a16="http://schemas.microsoft.com/office/drawing/2014/main" id="{EC56D8F8-0693-43F1-94C2-1C36C50014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0" y="2792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RS" altLang="sr-Latn-RS"/>
            </a:p>
          </p:txBody>
        </p:sp>
      </p:grpSp>
      <p:sp>
        <p:nvSpPr>
          <p:cNvPr id="3095" name="Oval 28">
            <a:extLst>
              <a:ext uri="{FF2B5EF4-FFF2-40B4-BE49-F238E27FC236}">
                <a16:creationId xmlns:a16="http://schemas.microsoft.com/office/drawing/2014/main" id="{38BDBDB6-09F1-4CD7-A12B-A42FD5A8D8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7263" y="2921000"/>
            <a:ext cx="38100" cy="39688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3096" name="Rectangle 32">
            <a:extLst>
              <a:ext uri="{FF2B5EF4-FFF2-40B4-BE49-F238E27FC236}">
                <a16:creationId xmlns:a16="http://schemas.microsoft.com/office/drawing/2014/main" id="{B7B77266-27FD-4EB3-A4E5-403C09A06E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3113" y="0"/>
            <a:ext cx="825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sr-Latn-CS" altLang="sr-Latn-RS" b="1" i="1">
                <a:solidFill>
                  <a:srgbClr val="000000"/>
                </a:solidFill>
              </a:rPr>
              <a:t>V</a:t>
            </a:r>
            <a:endParaRPr lang="sr-Latn-CS" altLang="sr-Latn-RS"/>
          </a:p>
        </p:txBody>
      </p:sp>
      <p:sp>
        <p:nvSpPr>
          <p:cNvPr id="3097" name="TekstniOkvir 29">
            <a:extLst>
              <a:ext uri="{FF2B5EF4-FFF2-40B4-BE49-F238E27FC236}">
                <a16:creationId xmlns:a16="http://schemas.microsoft.com/office/drawing/2014/main" id="{A6636EB6-3A73-44A3-8FD3-5E371BF00F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4200" y="1717675"/>
            <a:ext cx="3571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v</a:t>
            </a:r>
          </a:p>
        </p:txBody>
      </p:sp>
      <p:sp>
        <p:nvSpPr>
          <p:cNvPr id="3098" name="TekstniOkvir 30">
            <a:extLst>
              <a:ext uri="{FF2B5EF4-FFF2-40B4-BE49-F238E27FC236}">
                <a16:creationId xmlns:a16="http://schemas.microsoft.com/office/drawing/2014/main" id="{1BAB9CE0-4FC7-4DAD-B4E1-67A136CF89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0525" y="3365500"/>
            <a:ext cx="3571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i="1"/>
              <a:t>a</a:t>
            </a:r>
          </a:p>
        </p:txBody>
      </p:sp>
      <p:sp>
        <p:nvSpPr>
          <p:cNvPr id="3099" name="TekstniOkvir 31">
            <a:extLst>
              <a:ext uri="{FF2B5EF4-FFF2-40B4-BE49-F238E27FC236}">
                <a16:creationId xmlns:a16="http://schemas.microsoft.com/office/drawing/2014/main" id="{0204B5FE-AB1B-42B6-A428-AA40A263C0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5375" y="1490663"/>
            <a:ext cx="358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b</a:t>
            </a:r>
          </a:p>
        </p:txBody>
      </p:sp>
      <p:sp>
        <p:nvSpPr>
          <p:cNvPr id="33" name="TekstniOkvir 32">
            <a:extLst>
              <a:ext uri="{FF2B5EF4-FFF2-40B4-BE49-F238E27FC236}">
                <a16:creationId xmlns:a16="http://schemas.microsoft.com/office/drawing/2014/main" id="{1D44AF47-441E-49BD-AD0D-19009E9812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5263" y="2054225"/>
            <a:ext cx="571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v</a:t>
            </a:r>
            <a:r>
              <a:rPr lang="hr-HR" altLang="sr-Latn-RS" sz="2000" i="1" baseline="-25000"/>
              <a:t>1</a:t>
            </a:r>
            <a:endParaRPr lang="hr-HR" altLang="sr-Latn-RS" sz="2000" i="1"/>
          </a:p>
        </p:txBody>
      </p:sp>
      <p:sp>
        <p:nvSpPr>
          <p:cNvPr id="3101" name="Oval 18">
            <a:extLst>
              <a:ext uri="{FF2B5EF4-FFF2-40B4-BE49-F238E27FC236}">
                <a16:creationId xmlns:a16="http://schemas.microsoft.com/office/drawing/2014/main" id="{F7C87187-F138-4116-BCE4-AE81284621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3198813"/>
            <a:ext cx="38100" cy="38100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42" name="Pravokutni trokut 41">
            <a:extLst>
              <a:ext uri="{FF2B5EF4-FFF2-40B4-BE49-F238E27FC236}">
                <a16:creationId xmlns:a16="http://schemas.microsoft.com/office/drawing/2014/main" id="{0C97746E-E825-410E-A27A-42EC9E44F05E}"/>
              </a:ext>
            </a:extLst>
          </p:cNvPr>
          <p:cNvSpPr/>
          <p:nvPr/>
        </p:nvSpPr>
        <p:spPr>
          <a:xfrm flipH="1">
            <a:off x="735013" y="4083050"/>
            <a:ext cx="1235075" cy="2120900"/>
          </a:xfrm>
          <a:prstGeom prst="rt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3" name="TekstniOkvir 42">
            <a:extLst>
              <a:ext uri="{FF2B5EF4-FFF2-40B4-BE49-F238E27FC236}">
                <a16:creationId xmlns:a16="http://schemas.microsoft.com/office/drawing/2014/main" id="{8411C9E4-0F58-406A-960F-24530863CA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8525" y="5057775"/>
            <a:ext cx="358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b</a:t>
            </a:r>
          </a:p>
        </p:txBody>
      </p:sp>
      <p:sp>
        <p:nvSpPr>
          <p:cNvPr id="44" name="TekstniOkvir 43">
            <a:extLst>
              <a:ext uri="{FF2B5EF4-FFF2-40B4-BE49-F238E27FC236}">
                <a16:creationId xmlns:a16="http://schemas.microsoft.com/office/drawing/2014/main" id="{BA80C1AC-DDA8-4F42-8842-ADCB87F570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5013" y="5057775"/>
            <a:ext cx="358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v</a:t>
            </a:r>
          </a:p>
        </p:txBody>
      </p:sp>
      <p:graphicFrame>
        <p:nvGraphicFramePr>
          <p:cNvPr id="45" name="Object 7">
            <a:extLst>
              <a:ext uri="{FF2B5EF4-FFF2-40B4-BE49-F238E27FC236}">
                <a16:creationId xmlns:a16="http://schemas.microsoft.com/office/drawing/2014/main" id="{0733BC0D-1F3F-4625-A54D-42E9BB70968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89025" y="6223000"/>
          <a:ext cx="503238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3" imgW="558720" imgH="672840" progId="Equation.DSMT4">
                  <p:embed/>
                </p:oleObj>
              </mc:Choice>
              <mc:Fallback>
                <p:oleObj name="Equation" r:id="rId3" imgW="558720" imgH="6728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9025" y="6223000"/>
                        <a:ext cx="503238" cy="606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Freeform 6">
            <a:extLst>
              <a:ext uri="{FF2B5EF4-FFF2-40B4-BE49-F238E27FC236}">
                <a16:creationId xmlns:a16="http://schemas.microsoft.com/office/drawing/2014/main" id="{DC79C948-9E71-4A6D-A147-42A0FF009E82}"/>
              </a:ext>
            </a:extLst>
          </p:cNvPr>
          <p:cNvSpPr>
            <a:spLocks/>
          </p:cNvSpPr>
          <p:nvPr/>
        </p:nvSpPr>
        <p:spPr bwMode="auto">
          <a:xfrm>
            <a:off x="5156200" y="773113"/>
            <a:ext cx="1016000" cy="2335212"/>
          </a:xfrm>
          <a:custGeom>
            <a:avLst/>
            <a:gdLst>
              <a:gd name="T0" fmla="*/ 2147483647 w 655"/>
              <a:gd name="T1" fmla="*/ 2147483647 h 1824"/>
              <a:gd name="T2" fmla="*/ 0 w 655"/>
              <a:gd name="T3" fmla="*/ 2147483647 h 1824"/>
              <a:gd name="T4" fmla="*/ 0 w 655"/>
              <a:gd name="T5" fmla="*/ 0 h 1824"/>
              <a:gd name="T6" fmla="*/ 2147483647 w 655"/>
              <a:gd name="T7" fmla="*/ 2147483647 h 1824"/>
              <a:gd name="T8" fmla="*/ 0 60000 65536"/>
              <a:gd name="T9" fmla="*/ 0 60000 65536"/>
              <a:gd name="T10" fmla="*/ 0 60000 65536"/>
              <a:gd name="T11" fmla="*/ 0 60000 65536"/>
              <a:gd name="T12" fmla="*/ 0 w 655"/>
              <a:gd name="T13" fmla="*/ 0 h 1824"/>
              <a:gd name="T14" fmla="*/ 655 w 655"/>
              <a:gd name="T15" fmla="*/ 1824 h 182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55" h="1824">
                <a:moveTo>
                  <a:pt x="655" y="1824"/>
                </a:moveTo>
                <a:lnTo>
                  <a:pt x="0" y="1824"/>
                </a:lnTo>
                <a:lnTo>
                  <a:pt x="0" y="0"/>
                </a:lnTo>
                <a:lnTo>
                  <a:pt x="655" y="1824"/>
                </a:lnTo>
                <a:close/>
              </a:path>
            </a:pathLst>
          </a:custGeom>
          <a:solidFill>
            <a:srgbClr val="00B050"/>
          </a:solidFill>
          <a:ln w="254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47" name="TekstniOkvir 46">
            <a:extLst>
              <a:ext uri="{FF2B5EF4-FFF2-40B4-BE49-F238E27FC236}">
                <a16:creationId xmlns:a16="http://schemas.microsoft.com/office/drawing/2014/main" id="{C24F427B-D081-4D09-817B-F871ADB86B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1400" y="1827213"/>
            <a:ext cx="358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v</a:t>
            </a:r>
          </a:p>
        </p:txBody>
      </p:sp>
      <p:sp>
        <p:nvSpPr>
          <p:cNvPr id="48" name="TekstniOkvir 47">
            <a:extLst>
              <a:ext uri="{FF2B5EF4-FFF2-40B4-BE49-F238E27FC236}">
                <a16:creationId xmlns:a16="http://schemas.microsoft.com/office/drawing/2014/main" id="{8230F0CC-A23E-410A-AC5F-035974A19A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7700" y="1827213"/>
            <a:ext cx="571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v</a:t>
            </a:r>
            <a:r>
              <a:rPr lang="hr-HR" altLang="sr-Latn-RS" sz="2000" i="1" baseline="-25000"/>
              <a:t>1</a:t>
            </a:r>
            <a:endParaRPr lang="hr-HR" altLang="sr-Latn-RS" sz="2000" i="1"/>
          </a:p>
        </p:txBody>
      </p:sp>
      <p:graphicFrame>
        <p:nvGraphicFramePr>
          <p:cNvPr id="49" name="Object 8">
            <a:extLst>
              <a:ext uri="{FF2B5EF4-FFF2-40B4-BE49-F238E27FC236}">
                <a16:creationId xmlns:a16="http://schemas.microsoft.com/office/drawing/2014/main" id="{3D3D1299-E0CA-480E-82BA-327680CF96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40375" y="3117850"/>
          <a:ext cx="215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5" imgW="215640" imgH="622080" progId="Equation.DSMT4">
                  <p:embed/>
                </p:oleObj>
              </mc:Choice>
              <mc:Fallback>
                <p:oleObj name="Equation" r:id="rId5" imgW="215640" imgH="622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0375" y="3117850"/>
                        <a:ext cx="215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Jednakokračni trokut 49">
            <a:extLst>
              <a:ext uri="{FF2B5EF4-FFF2-40B4-BE49-F238E27FC236}">
                <a16:creationId xmlns:a16="http://schemas.microsoft.com/office/drawing/2014/main" id="{958D0C7E-2C00-4DCF-A886-5195F271583C}"/>
              </a:ext>
            </a:extLst>
          </p:cNvPr>
          <p:cNvSpPr/>
          <p:nvPr/>
        </p:nvSpPr>
        <p:spPr>
          <a:xfrm>
            <a:off x="5308600" y="4140200"/>
            <a:ext cx="1473200" cy="2362200"/>
          </a:xfrm>
          <a:prstGeom prst="triangle">
            <a:avLst>
              <a:gd name="adj" fmla="val 50877"/>
            </a:avLst>
          </a:prstGeom>
          <a:solidFill>
            <a:srgbClr val="FF0000">
              <a:alpha val="3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 typeface="Arial" charset="0"/>
              <a:buChar char="•"/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1" name="TekstniOkvir 50">
            <a:extLst>
              <a:ext uri="{FF2B5EF4-FFF2-40B4-BE49-F238E27FC236}">
                <a16:creationId xmlns:a16="http://schemas.microsoft.com/office/drawing/2014/main" id="{8DB7EA41-F3EC-4109-A51E-8E6D8958D6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9625" y="6435725"/>
            <a:ext cx="3571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a</a:t>
            </a:r>
          </a:p>
        </p:txBody>
      </p:sp>
      <p:sp>
        <p:nvSpPr>
          <p:cNvPr id="52" name="TekstniOkvir 51">
            <a:extLst>
              <a:ext uri="{FF2B5EF4-FFF2-40B4-BE49-F238E27FC236}">
                <a16:creationId xmlns:a16="http://schemas.microsoft.com/office/drawing/2014/main" id="{A3A8A712-F9B9-4717-AB36-8DE4112D62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2100" y="5045075"/>
            <a:ext cx="358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b</a:t>
            </a:r>
          </a:p>
        </p:txBody>
      </p:sp>
      <p:sp>
        <p:nvSpPr>
          <p:cNvPr id="53" name="TekstniOkvir 52">
            <a:extLst>
              <a:ext uri="{FF2B5EF4-FFF2-40B4-BE49-F238E27FC236}">
                <a16:creationId xmlns:a16="http://schemas.microsoft.com/office/drawing/2014/main" id="{F1F04213-2085-448E-8CA0-E351AAA67D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8575" y="5045075"/>
            <a:ext cx="358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b</a:t>
            </a:r>
          </a:p>
        </p:txBody>
      </p:sp>
      <p:cxnSp>
        <p:nvCxnSpPr>
          <p:cNvPr id="54" name="Ravni poveznik 53">
            <a:extLst>
              <a:ext uri="{FF2B5EF4-FFF2-40B4-BE49-F238E27FC236}">
                <a16:creationId xmlns:a16="http://schemas.microsoft.com/office/drawing/2014/main" id="{9C806136-B6B8-481F-99AB-7FB27CC7FD26}"/>
              </a:ext>
            </a:extLst>
          </p:cNvPr>
          <p:cNvCxnSpPr>
            <a:stCxn id="50" idx="0"/>
          </p:cNvCxnSpPr>
          <p:nvPr/>
        </p:nvCxnSpPr>
        <p:spPr>
          <a:xfrm rot="16200000" flipH="1">
            <a:off x="4883944" y="5314156"/>
            <a:ext cx="2357438" cy="952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kstniOkvir 54">
            <a:extLst>
              <a:ext uri="{FF2B5EF4-FFF2-40B4-BE49-F238E27FC236}">
                <a16:creationId xmlns:a16="http://schemas.microsoft.com/office/drawing/2014/main" id="{A43A21FA-84F8-4998-ABA8-FEB2347961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9600" y="5486400"/>
            <a:ext cx="571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v</a:t>
            </a:r>
            <a:r>
              <a:rPr lang="hr-HR" altLang="sr-Latn-RS" sz="2000" i="1" baseline="-25000"/>
              <a:t>1</a:t>
            </a:r>
            <a:endParaRPr lang="hr-HR" altLang="sr-Latn-RS" sz="2000" i="1"/>
          </a:p>
        </p:txBody>
      </p:sp>
      <p:graphicFrame>
        <p:nvGraphicFramePr>
          <p:cNvPr id="4105" name="Object 9">
            <a:extLst>
              <a:ext uri="{FF2B5EF4-FFF2-40B4-BE49-F238E27FC236}">
                <a16:creationId xmlns:a16="http://schemas.microsoft.com/office/drawing/2014/main" id="{1985EAC1-4A8D-4895-B77C-B2283513AD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67450" y="644525"/>
          <a:ext cx="15875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7" imgW="1587240" imgH="736560" progId="Equation.DSMT4">
                  <p:embed/>
                </p:oleObj>
              </mc:Choice>
              <mc:Fallback>
                <p:oleObj name="Equation" r:id="rId7" imgW="1587240" imgH="7365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7450" y="644525"/>
                        <a:ext cx="15875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>
            <a:extLst>
              <a:ext uri="{FF2B5EF4-FFF2-40B4-BE49-F238E27FC236}">
                <a16:creationId xmlns:a16="http://schemas.microsoft.com/office/drawing/2014/main" id="{DDC3AF9E-09AD-4418-AA77-A4319226624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79700" y="4056063"/>
          <a:ext cx="19177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9" imgW="1917360" imgH="863280" progId="Equation.DSMT4">
                  <p:embed/>
                </p:oleObj>
              </mc:Choice>
              <mc:Fallback>
                <p:oleObj name="Equation" r:id="rId9" imgW="1917360" imgH="8632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9700" y="4056063"/>
                        <a:ext cx="19177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>
            <a:extLst>
              <a:ext uri="{FF2B5EF4-FFF2-40B4-BE49-F238E27FC236}">
                <a16:creationId xmlns:a16="http://schemas.microsoft.com/office/drawing/2014/main" id="{71B25776-AC2A-4EDD-92F2-05F28F290C4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29438" y="4125913"/>
          <a:ext cx="15875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11" imgW="1587240" imgH="736560" progId="Equation.DSMT4">
                  <p:embed/>
                </p:oleObj>
              </mc:Choice>
              <mc:Fallback>
                <p:oleObj name="Equation" r:id="rId11" imgW="1587240" imgH="7365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9438" y="4125913"/>
                        <a:ext cx="15875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" name="Pravokutnik 65">
            <a:extLst>
              <a:ext uri="{FF2B5EF4-FFF2-40B4-BE49-F238E27FC236}">
                <a16:creationId xmlns:a16="http://schemas.microsoft.com/office/drawing/2014/main" id="{4458E741-2A1E-4B71-AD83-0F2B6B430445}"/>
              </a:ext>
            </a:extLst>
          </p:cNvPr>
          <p:cNvSpPr/>
          <p:nvPr/>
        </p:nvSpPr>
        <p:spPr>
          <a:xfrm>
            <a:off x="5157788" y="2932113"/>
            <a:ext cx="180975" cy="1793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7" name="Pravokutnik 66">
            <a:extLst>
              <a:ext uri="{FF2B5EF4-FFF2-40B4-BE49-F238E27FC236}">
                <a16:creationId xmlns:a16="http://schemas.microsoft.com/office/drawing/2014/main" id="{518C5C5D-5331-40A1-A5AA-64D91245F778}"/>
              </a:ext>
            </a:extLst>
          </p:cNvPr>
          <p:cNvSpPr/>
          <p:nvPr/>
        </p:nvSpPr>
        <p:spPr>
          <a:xfrm>
            <a:off x="6072188" y="6323013"/>
            <a:ext cx="180975" cy="1793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8" name="Pravokutnik 67">
            <a:extLst>
              <a:ext uri="{FF2B5EF4-FFF2-40B4-BE49-F238E27FC236}">
                <a16:creationId xmlns:a16="http://schemas.microsoft.com/office/drawing/2014/main" id="{121E5B8A-BFCF-4BD2-A76B-9E52667D03F6}"/>
              </a:ext>
            </a:extLst>
          </p:cNvPr>
          <p:cNvSpPr/>
          <p:nvPr/>
        </p:nvSpPr>
        <p:spPr>
          <a:xfrm>
            <a:off x="1792288" y="6024563"/>
            <a:ext cx="180975" cy="1793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1" name="Freeform 11">
            <a:extLst>
              <a:ext uri="{FF2B5EF4-FFF2-40B4-BE49-F238E27FC236}">
                <a16:creationId xmlns:a16="http://schemas.microsoft.com/office/drawing/2014/main" id="{9793690B-B533-4012-9241-11B6F44DE720}"/>
              </a:ext>
            </a:extLst>
          </p:cNvPr>
          <p:cNvSpPr>
            <a:spLocks/>
          </p:cNvSpPr>
          <p:nvPr/>
        </p:nvSpPr>
        <p:spPr bwMode="auto">
          <a:xfrm>
            <a:off x="2112963" y="317500"/>
            <a:ext cx="1411287" cy="3162300"/>
          </a:xfrm>
          <a:custGeom>
            <a:avLst/>
            <a:gdLst>
              <a:gd name="T0" fmla="*/ 0 w 889"/>
              <a:gd name="T1" fmla="*/ 0 h 1992"/>
              <a:gd name="T2" fmla="*/ 2147483647 w 889"/>
              <a:gd name="T3" fmla="*/ 2147483647 h 1992"/>
              <a:gd name="T4" fmla="*/ 2147483647 w 889"/>
              <a:gd name="T5" fmla="*/ 2147483647 h 1992"/>
              <a:gd name="T6" fmla="*/ 0 w 889"/>
              <a:gd name="T7" fmla="*/ 0 h 1992"/>
              <a:gd name="T8" fmla="*/ 0 60000 65536"/>
              <a:gd name="T9" fmla="*/ 0 60000 65536"/>
              <a:gd name="T10" fmla="*/ 0 60000 65536"/>
              <a:gd name="T11" fmla="*/ 0 60000 65536"/>
              <a:gd name="T12" fmla="*/ 0 w 889"/>
              <a:gd name="T13" fmla="*/ 0 h 1992"/>
              <a:gd name="T14" fmla="*/ 889 w 889"/>
              <a:gd name="T15" fmla="*/ 1992 h 199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89" h="1992">
                <a:moveTo>
                  <a:pt x="0" y="0"/>
                </a:moveTo>
                <a:lnTo>
                  <a:pt x="889" y="1649"/>
                </a:lnTo>
                <a:lnTo>
                  <a:pt x="421" y="1992"/>
                </a:lnTo>
                <a:lnTo>
                  <a:pt x="0" y="0"/>
                </a:lnTo>
                <a:close/>
              </a:path>
            </a:pathLst>
          </a:custGeom>
          <a:solidFill>
            <a:srgbClr val="FF0000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33" grpId="0"/>
      <p:bldP spid="42" grpId="0" animBg="1"/>
      <p:bldP spid="43" grpId="0"/>
      <p:bldP spid="44" grpId="0"/>
      <p:bldP spid="47" grpId="0"/>
      <p:bldP spid="48" grpId="0"/>
      <p:bldP spid="50" grpId="0" animBg="1"/>
      <p:bldP spid="51" grpId="0"/>
      <p:bldP spid="52" grpId="0"/>
      <p:bldP spid="53" grpId="0"/>
      <p:bldP spid="55" grpId="0"/>
      <p:bldP spid="66" grpId="0" animBg="1"/>
      <p:bldP spid="67" grpId="0" animBg="1"/>
      <p:bldP spid="6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Jednakokračni trokut 41">
            <a:extLst>
              <a:ext uri="{FF2B5EF4-FFF2-40B4-BE49-F238E27FC236}">
                <a16:creationId xmlns:a16="http://schemas.microsoft.com/office/drawing/2014/main" id="{D082AC23-088A-4E92-AD14-A73C2A12803A}"/>
              </a:ext>
            </a:extLst>
          </p:cNvPr>
          <p:cNvSpPr/>
          <p:nvPr/>
        </p:nvSpPr>
        <p:spPr>
          <a:xfrm>
            <a:off x="4597400" y="1231900"/>
            <a:ext cx="2514600" cy="3086100"/>
          </a:xfrm>
          <a:prstGeom prst="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179" name="Freeform 11">
            <a:extLst>
              <a:ext uri="{FF2B5EF4-FFF2-40B4-BE49-F238E27FC236}">
                <a16:creationId xmlns:a16="http://schemas.microsoft.com/office/drawing/2014/main" id="{D364C0B4-8A85-425B-8B1C-A3FB2B76F408}"/>
              </a:ext>
            </a:extLst>
          </p:cNvPr>
          <p:cNvSpPr>
            <a:spLocks/>
          </p:cNvSpPr>
          <p:nvPr/>
        </p:nvSpPr>
        <p:spPr bwMode="auto">
          <a:xfrm>
            <a:off x="1435100" y="1289050"/>
            <a:ext cx="1344613" cy="3162300"/>
          </a:xfrm>
          <a:custGeom>
            <a:avLst/>
            <a:gdLst>
              <a:gd name="T0" fmla="*/ 2147483647 w 847"/>
              <a:gd name="T1" fmla="*/ 2147483647 h 1992"/>
              <a:gd name="T2" fmla="*/ 0 w 847"/>
              <a:gd name="T3" fmla="*/ 2147483647 h 1992"/>
              <a:gd name="T4" fmla="*/ 2147483647 w 847"/>
              <a:gd name="T5" fmla="*/ 0 h 1992"/>
              <a:gd name="T6" fmla="*/ 2147483647 w 847"/>
              <a:gd name="T7" fmla="*/ 2147483647 h 1992"/>
              <a:gd name="T8" fmla="*/ 0 60000 65536"/>
              <a:gd name="T9" fmla="*/ 0 60000 65536"/>
              <a:gd name="T10" fmla="*/ 0 60000 65536"/>
              <a:gd name="T11" fmla="*/ 0 60000 65536"/>
              <a:gd name="T12" fmla="*/ 0 w 847"/>
              <a:gd name="T13" fmla="*/ 0 h 1992"/>
              <a:gd name="T14" fmla="*/ 847 w 847"/>
              <a:gd name="T15" fmla="*/ 1992 h 199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47" h="1992">
                <a:moveTo>
                  <a:pt x="847" y="1992"/>
                </a:moveTo>
                <a:lnTo>
                  <a:pt x="0" y="1649"/>
                </a:lnTo>
                <a:lnTo>
                  <a:pt x="426" y="0"/>
                </a:lnTo>
                <a:lnTo>
                  <a:pt x="847" y="1992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7174" name="Freeform 6">
            <a:extLst>
              <a:ext uri="{FF2B5EF4-FFF2-40B4-BE49-F238E27FC236}">
                <a16:creationId xmlns:a16="http://schemas.microsoft.com/office/drawing/2014/main" id="{6B6545C1-5872-4568-B998-A3D2843E3DD2}"/>
              </a:ext>
            </a:extLst>
          </p:cNvPr>
          <p:cNvSpPr>
            <a:spLocks/>
          </p:cNvSpPr>
          <p:nvPr/>
        </p:nvSpPr>
        <p:spPr bwMode="auto">
          <a:xfrm>
            <a:off x="687388" y="1301750"/>
            <a:ext cx="2832100" cy="3162300"/>
          </a:xfrm>
          <a:custGeom>
            <a:avLst/>
            <a:gdLst>
              <a:gd name="T0" fmla="*/ 0 w 1784"/>
              <a:gd name="T1" fmla="*/ 2147483647 h 1992"/>
              <a:gd name="T2" fmla="*/ 2147483647 w 1784"/>
              <a:gd name="T3" fmla="*/ 2147483647 h 1992"/>
              <a:gd name="T4" fmla="*/ 2147483647 w 1784"/>
              <a:gd name="T5" fmla="*/ 0 h 1992"/>
              <a:gd name="T6" fmla="*/ 0 w 1784"/>
              <a:gd name="T7" fmla="*/ 2147483647 h 1992"/>
              <a:gd name="T8" fmla="*/ 0 60000 65536"/>
              <a:gd name="T9" fmla="*/ 0 60000 65536"/>
              <a:gd name="T10" fmla="*/ 0 60000 65536"/>
              <a:gd name="T11" fmla="*/ 0 60000 65536"/>
              <a:gd name="T12" fmla="*/ 0 w 1784"/>
              <a:gd name="T13" fmla="*/ 0 h 1992"/>
              <a:gd name="T14" fmla="*/ 1784 w 1784"/>
              <a:gd name="T15" fmla="*/ 1992 h 199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84" h="1992">
                <a:moveTo>
                  <a:pt x="0" y="1992"/>
                </a:moveTo>
                <a:lnTo>
                  <a:pt x="1784" y="1649"/>
                </a:lnTo>
                <a:lnTo>
                  <a:pt x="895" y="0"/>
                </a:lnTo>
                <a:lnTo>
                  <a:pt x="0" y="1992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4102" name="Line 7">
            <a:extLst>
              <a:ext uri="{FF2B5EF4-FFF2-40B4-BE49-F238E27FC236}">
                <a16:creationId xmlns:a16="http://schemas.microsoft.com/office/drawing/2014/main" id="{1733B4DA-2AAB-4DDA-9C41-33B2C4E4CDFF}"/>
              </a:ext>
            </a:extLst>
          </p:cNvPr>
          <p:cNvSpPr>
            <a:spLocks noChangeShapeType="1"/>
          </p:cNvSpPr>
          <p:nvPr/>
        </p:nvSpPr>
        <p:spPr bwMode="auto">
          <a:xfrm>
            <a:off x="684213" y="4462463"/>
            <a:ext cx="2087562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4103" name="Line 8">
            <a:extLst>
              <a:ext uri="{FF2B5EF4-FFF2-40B4-BE49-F238E27FC236}">
                <a16:creationId xmlns:a16="http://schemas.microsoft.com/office/drawing/2014/main" id="{4CBD4D87-04DA-4572-BFF9-00C4B1A16FF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71775" y="3916363"/>
            <a:ext cx="744538" cy="5461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4104" name="Line 9">
            <a:extLst>
              <a:ext uri="{FF2B5EF4-FFF2-40B4-BE49-F238E27FC236}">
                <a16:creationId xmlns:a16="http://schemas.microsoft.com/office/drawing/2014/main" id="{15116989-2668-40E2-B8D2-6799A1E5CEE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4213" y="3916363"/>
            <a:ext cx="744537" cy="546100"/>
          </a:xfrm>
          <a:prstGeom prst="line">
            <a:avLst/>
          </a:prstGeom>
          <a:noFill/>
          <a:ln w="6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4105" name="Line 10">
            <a:extLst>
              <a:ext uri="{FF2B5EF4-FFF2-40B4-BE49-F238E27FC236}">
                <a16:creationId xmlns:a16="http://schemas.microsoft.com/office/drawing/2014/main" id="{F418003A-5116-4386-BE89-C199A490E747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8750" y="3916363"/>
            <a:ext cx="2087563" cy="1587"/>
          </a:xfrm>
          <a:prstGeom prst="line">
            <a:avLst/>
          </a:prstGeom>
          <a:noFill/>
          <a:ln w="6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4106" name="Line 11">
            <a:extLst>
              <a:ext uri="{FF2B5EF4-FFF2-40B4-BE49-F238E27FC236}">
                <a16:creationId xmlns:a16="http://schemas.microsoft.com/office/drawing/2014/main" id="{067E037E-61F0-411F-AB85-D86B3EAB347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4213" y="3916363"/>
            <a:ext cx="2832100" cy="546100"/>
          </a:xfrm>
          <a:prstGeom prst="line">
            <a:avLst/>
          </a:prstGeom>
          <a:noFill/>
          <a:ln w="0">
            <a:solidFill>
              <a:srgbClr val="0070C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4107" name="Line 12">
            <a:extLst>
              <a:ext uri="{FF2B5EF4-FFF2-40B4-BE49-F238E27FC236}">
                <a16:creationId xmlns:a16="http://schemas.microsoft.com/office/drawing/2014/main" id="{7E0FE8E0-8AC7-47D0-B446-60FB9FB2090F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8750" y="3916363"/>
            <a:ext cx="1343025" cy="546100"/>
          </a:xfrm>
          <a:prstGeom prst="line">
            <a:avLst/>
          </a:prstGeom>
          <a:noFill/>
          <a:ln w="0">
            <a:solidFill>
              <a:srgbClr val="0070C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4108" name="Line 13">
            <a:extLst>
              <a:ext uri="{FF2B5EF4-FFF2-40B4-BE49-F238E27FC236}">
                <a16:creationId xmlns:a16="http://schemas.microsoft.com/office/drawing/2014/main" id="{E77AED5B-02DA-4114-B592-590D95D85889}"/>
              </a:ext>
            </a:extLst>
          </p:cNvPr>
          <p:cNvSpPr>
            <a:spLocks noChangeShapeType="1"/>
          </p:cNvSpPr>
          <p:nvPr/>
        </p:nvSpPr>
        <p:spPr bwMode="auto">
          <a:xfrm>
            <a:off x="2105025" y="1300163"/>
            <a:ext cx="1411288" cy="261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4109" name="Line 14">
            <a:extLst>
              <a:ext uri="{FF2B5EF4-FFF2-40B4-BE49-F238E27FC236}">
                <a16:creationId xmlns:a16="http://schemas.microsoft.com/office/drawing/2014/main" id="{232F29FC-D4A5-420A-AACA-A8551D6FAE8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28750" y="1300163"/>
            <a:ext cx="676275" cy="2616200"/>
          </a:xfrm>
          <a:prstGeom prst="line">
            <a:avLst/>
          </a:prstGeom>
          <a:noFill/>
          <a:ln w="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4110" name="Line 15">
            <a:extLst>
              <a:ext uri="{FF2B5EF4-FFF2-40B4-BE49-F238E27FC236}">
                <a16:creationId xmlns:a16="http://schemas.microsoft.com/office/drawing/2014/main" id="{8A08B246-E0F5-4428-80FE-F8DE83770790}"/>
              </a:ext>
            </a:extLst>
          </p:cNvPr>
          <p:cNvSpPr>
            <a:spLocks noChangeShapeType="1"/>
          </p:cNvSpPr>
          <p:nvPr/>
        </p:nvSpPr>
        <p:spPr bwMode="auto">
          <a:xfrm>
            <a:off x="2105025" y="1300163"/>
            <a:ext cx="666750" cy="3162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4111" name="Line 16">
            <a:extLst>
              <a:ext uri="{FF2B5EF4-FFF2-40B4-BE49-F238E27FC236}">
                <a16:creationId xmlns:a16="http://schemas.microsoft.com/office/drawing/2014/main" id="{BA2A22C8-2784-4E31-810D-5411A4CCD90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4213" y="1300163"/>
            <a:ext cx="1420812" cy="3162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4112" name="Line 17">
            <a:extLst>
              <a:ext uri="{FF2B5EF4-FFF2-40B4-BE49-F238E27FC236}">
                <a16:creationId xmlns:a16="http://schemas.microsoft.com/office/drawing/2014/main" id="{993F28DF-7290-4583-8EAA-090AE159C014}"/>
              </a:ext>
            </a:extLst>
          </p:cNvPr>
          <p:cNvSpPr>
            <a:spLocks noChangeShapeType="1"/>
          </p:cNvSpPr>
          <p:nvPr/>
        </p:nvSpPr>
        <p:spPr bwMode="auto">
          <a:xfrm>
            <a:off x="2105025" y="1300163"/>
            <a:ext cx="1588" cy="2894012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4113" name="Oval 18">
            <a:extLst>
              <a:ext uri="{FF2B5EF4-FFF2-40B4-BE49-F238E27FC236}">
                <a16:creationId xmlns:a16="http://schemas.microsoft.com/office/drawing/2014/main" id="{6A175993-A03B-463B-9940-DEA88DBA13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4175125"/>
            <a:ext cx="38100" cy="38100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4114" name="Oval 19">
            <a:extLst>
              <a:ext uri="{FF2B5EF4-FFF2-40B4-BE49-F238E27FC236}">
                <a16:creationId xmlns:a16="http://schemas.microsoft.com/office/drawing/2014/main" id="{E09CC8CE-DB74-4B8A-A44C-C5443E750B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9700" y="3897313"/>
            <a:ext cx="38100" cy="39687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4115" name="Oval 22">
            <a:extLst>
              <a:ext uri="{FF2B5EF4-FFF2-40B4-BE49-F238E27FC236}">
                <a16:creationId xmlns:a16="http://schemas.microsoft.com/office/drawing/2014/main" id="{E3BA3711-0895-411E-A22E-6242D174CF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163" y="4441825"/>
            <a:ext cx="38100" cy="39688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4116" name="Oval 25">
            <a:extLst>
              <a:ext uri="{FF2B5EF4-FFF2-40B4-BE49-F238E27FC236}">
                <a16:creationId xmlns:a16="http://schemas.microsoft.com/office/drawing/2014/main" id="{FAE8F7E6-9534-4AFA-83C3-8CF5BA21F2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2725" y="4441825"/>
            <a:ext cx="38100" cy="39688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4117" name="Oval 28">
            <a:extLst>
              <a:ext uri="{FF2B5EF4-FFF2-40B4-BE49-F238E27FC236}">
                <a16:creationId xmlns:a16="http://schemas.microsoft.com/office/drawing/2014/main" id="{40F47AF0-F97C-482E-B5A9-B4CF68253D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7263" y="3897313"/>
            <a:ext cx="38100" cy="39687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4118" name="TekstniOkvir 29">
            <a:extLst>
              <a:ext uri="{FF2B5EF4-FFF2-40B4-BE49-F238E27FC236}">
                <a16:creationId xmlns:a16="http://schemas.microsoft.com/office/drawing/2014/main" id="{6B64723C-272E-40A6-835C-91019808D2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4200" y="2693988"/>
            <a:ext cx="3571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v</a:t>
            </a:r>
          </a:p>
        </p:txBody>
      </p:sp>
      <p:sp>
        <p:nvSpPr>
          <p:cNvPr id="4119" name="TekstniOkvir 30">
            <a:extLst>
              <a:ext uri="{FF2B5EF4-FFF2-40B4-BE49-F238E27FC236}">
                <a16:creationId xmlns:a16="http://schemas.microsoft.com/office/drawing/2014/main" id="{F8A624A1-74F3-4BAE-9ACC-0D360DF805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0525" y="4341813"/>
            <a:ext cx="3571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a</a:t>
            </a:r>
          </a:p>
        </p:txBody>
      </p:sp>
      <p:sp>
        <p:nvSpPr>
          <p:cNvPr id="4120" name="TekstniOkvir 31">
            <a:extLst>
              <a:ext uri="{FF2B5EF4-FFF2-40B4-BE49-F238E27FC236}">
                <a16:creationId xmlns:a16="http://schemas.microsoft.com/office/drawing/2014/main" id="{B477C401-1C72-49B2-A7FE-93357D2182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5375" y="2466975"/>
            <a:ext cx="358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b</a:t>
            </a:r>
          </a:p>
        </p:txBody>
      </p:sp>
      <p:sp>
        <p:nvSpPr>
          <p:cNvPr id="44" name="TekstniOkvir 43">
            <a:extLst>
              <a:ext uri="{FF2B5EF4-FFF2-40B4-BE49-F238E27FC236}">
                <a16:creationId xmlns:a16="http://schemas.microsoft.com/office/drawing/2014/main" id="{91DF60A2-0980-451F-96B0-FF281A92A5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2527300"/>
            <a:ext cx="800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b</a:t>
            </a:r>
          </a:p>
        </p:txBody>
      </p:sp>
      <p:sp>
        <p:nvSpPr>
          <p:cNvPr id="45" name="TekstniOkvir 44">
            <a:extLst>
              <a:ext uri="{FF2B5EF4-FFF2-40B4-BE49-F238E27FC236}">
                <a16:creationId xmlns:a16="http://schemas.microsoft.com/office/drawing/2014/main" id="{2E1A16BE-8A65-4540-9E77-6EC198877A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4100" y="2540000"/>
            <a:ext cx="800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b</a:t>
            </a:r>
          </a:p>
        </p:txBody>
      </p:sp>
      <p:sp>
        <p:nvSpPr>
          <p:cNvPr id="47" name="TekstniOkvir 46">
            <a:extLst>
              <a:ext uri="{FF2B5EF4-FFF2-40B4-BE49-F238E27FC236}">
                <a16:creationId xmlns:a16="http://schemas.microsoft.com/office/drawing/2014/main" id="{B60A4DA2-79F7-4267-A688-AB6DF3E0D8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8000" y="2922588"/>
            <a:ext cx="3571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v</a:t>
            </a:r>
          </a:p>
        </p:txBody>
      </p:sp>
      <p:sp>
        <p:nvSpPr>
          <p:cNvPr id="4124" name="TekstniOkvir 47">
            <a:extLst>
              <a:ext uri="{FF2B5EF4-FFF2-40B4-BE49-F238E27FC236}">
                <a16:creationId xmlns:a16="http://schemas.microsoft.com/office/drawing/2014/main" id="{E916091D-DF38-4AFC-8BB1-29E280E878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200" y="203200"/>
            <a:ext cx="38481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800" b="1">
                <a:solidFill>
                  <a:srgbClr val="FF0000"/>
                </a:solidFill>
              </a:rPr>
              <a:t>dijagonalni presjek </a:t>
            </a:r>
          </a:p>
        </p:txBody>
      </p:sp>
      <p:sp>
        <p:nvSpPr>
          <p:cNvPr id="49" name="Pravokutnik 48">
            <a:extLst>
              <a:ext uri="{FF2B5EF4-FFF2-40B4-BE49-F238E27FC236}">
                <a16:creationId xmlns:a16="http://schemas.microsoft.com/office/drawing/2014/main" id="{66B50DDE-E2C1-4CBC-B678-BBDCBD7F3518}"/>
              </a:ext>
            </a:extLst>
          </p:cNvPr>
          <p:cNvSpPr/>
          <p:nvPr/>
        </p:nvSpPr>
        <p:spPr>
          <a:xfrm>
            <a:off x="5856288" y="4138613"/>
            <a:ext cx="180975" cy="1793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6" name="Line 17">
            <a:extLst>
              <a:ext uri="{FF2B5EF4-FFF2-40B4-BE49-F238E27FC236}">
                <a16:creationId xmlns:a16="http://schemas.microsoft.com/office/drawing/2014/main" id="{7B1E7962-0EE3-4A7B-B631-3B698ADCE4B3}"/>
              </a:ext>
            </a:extLst>
          </p:cNvPr>
          <p:cNvSpPr>
            <a:spLocks noChangeShapeType="1"/>
          </p:cNvSpPr>
          <p:nvPr/>
        </p:nvSpPr>
        <p:spPr bwMode="auto">
          <a:xfrm>
            <a:off x="5851525" y="1249363"/>
            <a:ext cx="0" cy="3068637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graphicFrame>
        <p:nvGraphicFramePr>
          <p:cNvPr id="50" name="Object 12">
            <a:extLst>
              <a:ext uri="{FF2B5EF4-FFF2-40B4-BE49-F238E27FC236}">
                <a16:creationId xmlns:a16="http://schemas.microsoft.com/office/drawing/2014/main" id="{081F774B-3B79-4B1C-BF08-8CE7718350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61000" y="4364038"/>
          <a:ext cx="939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3" imgW="939600" imgH="330120" progId="Equation.DSMT4">
                  <p:embed/>
                </p:oleObj>
              </mc:Choice>
              <mc:Fallback>
                <p:oleObj name="Equation" r:id="rId3" imgW="939600" imgH="33012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0" y="4364038"/>
                        <a:ext cx="9398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4" grpId="0"/>
      <p:bldP spid="45" grpId="0"/>
      <p:bldP spid="47" grpId="0"/>
      <p:bldP spid="4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kstniOkvir 43">
            <a:extLst>
              <a:ext uri="{FF2B5EF4-FFF2-40B4-BE49-F238E27FC236}">
                <a16:creationId xmlns:a16="http://schemas.microsoft.com/office/drawing/2014/main" id="{87242365-A9C6-47CB-8325-3C06B0C276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6100" y="5118100"/>
            <a:ext cx="6223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6000"/>
              <a:t>+</a:t>
            </a:r>
          </a:p>
        </p:txBody>
      </p:sp>
      <p:sp>
        <p:nvSpPr>
          <p:cNvPr id="2" name="Freeform 11">
            <a:extLst>
              <a:ext uri="{FF2B5EF4-FFF2-40B4-BE49-F238E27FC236}">
                <a16:creationId xmlns:a16="http://schemas.microsoft.com/office/drawing/2014/main" id="{BBB7E4B6-80F9-41F8-A898-516183D78C02}"/>
              </a:ext>
            </a:extLst>
          </p:cNvPr>
          <p:cNvSpPr>
            <a:spLocks/>
          </p:cNvSpPr>
          <p:nvPr/>
        </p:nvSpPr>
        <p:spPr bwMode="auto">
          <a:xfrm>
            <a:off x="1782763" y="603250"/>
            <a:ext cx="1411287" cy="3162300"/>
          </a:xfrm>
          <a:custGeom>
            <a:avLst/>
            <a:gdLst>
              <a:gd name="T0" fmla="*/ 0 w 889"/>
              <a:gd name="T1" fmla="*/ 0 h 1992"/>
              <a:gd name="T2" fmla="*/ 2147483647 w 889"/>
              <a:gd name="T3" fmla="*/ 2147483647 h 1992"/>
              <a:gd name="T4" fmla="*/ 2147483647 w 889"/>
              <a:gd name="T5" fmla="*/ 2147483647 h 1992"/>
              <a:gd name="T6" fmla="*/ 0 w 889"/>
              <a:gd name="T7" fmla="*/ 0 h 1992"/>
              <a:gd name="T8" fmla="*/ 0 60000 65536"/>
              <a:gd name="T9" fmla="*/ 0 60000 65536"/>
              <a:gd name="T10" fmla="*/ 0 60000 65536"/>
              <a:gd name="T11" fmla="*/ 0 60000 65536"/>
              <a:gd name="T12" fmla="*/ 0 w 889"/>
              <a:gd name="T13" fmla="*/ 0 h 1992"/>
              <a:gd name="T14" fmla="*/ 889 w 889"/>
              <a:gd name="T15" fmla="*/ 1992 h 199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89" h="1992">
                <a:moveTo>
                  <a:pt x="0" y="0"/>
                </a:moveTo>
                <a:lnTo>
                  <a:pt x="889" y="1649"/>
                </a:lnTo>
                <a:lnTo>
                  <a:pt x="421" y="1992"/>
                </a:lnTo>
                <a:lnTo>
                  <a:pt x="0" y="0"/>
                </a:lnTo>
                <a:close/>
              </a:path>
            </a:pathLst>
          </a:custGeom>
          <a:solidFill>
            <a:srgbClr val="0070C0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cxnSp>
        <p:nvCxnSpPr>
          <p:cNvPr id="3" name="Ravni poveznik 2">
            <a:extLst>
              <a:ext uri="{FF2B5EF4-FFF2-40B4-BE49-F238E27FC236}">
                <a16:creationId xmlns:a16="http://schemas.microsoft.com/office/drawing/2014/main" id="{44CFF729-3358-4F87-A94F-62D884DC720A}"/>
              </a:ext>
            </a:extLst>
          </p:cNvPr>
          <p:cNvCxnSpPr>
            <a:stCxn id="5137" idx="0"/>
          </p:cNvCxnSpPr>
          <p:nvPr/>
        </p:nvCxnSpPr>
        <p:spPr>
          <a:xfrm rot="16200000" flipH="1">
            <a:off x="864394" y="1512094"/>
            <a:ext cx="2878137" cy="1057275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reeform 6">
            <a:extLst>
              <a:ext uri="{FF2B5EF4-FFF2-40B4-BE49-F238E27FC236}">
                <a16:creationId xmlns:a16="http://schemas.microsoft.com/office/drawing/2014/main" id="{FE952133-14CE-480B-B969-37F56E5F318A}"/>
              </a:ext>
            </a:extLst>
          </p:cNvPr>
          <p:cNvSpPr>
            <a:spLocks/>
          </p:cNvSpPr>
          <p:nvPr/>
        </p:nvSpPr>
        <p:spPr bwMode="auto">
          <a:xfrm>
            <a:off x="357188" y="3219450"/>
            <a:ext cx="2832100" cy="544513"/>
          </a:xfrm>
          <a:custGeom>
            <a:avLst/>
            <a:gdLst>
              <a:gd name="T0" fmla="*/ 0 w 1784"/>
              <a:gd name="T1" fmla="*/ 2147483647 h 343"/>
              <a:gd name="T2" fmla="*/ 2147483647 w 1784"/>
              <a:gd name="T3" fmla="*/ 0 h 343"/>
              <a:gd name="T4" fmla="*/ 2147483647 w 1784"/>
              <a:gd name="T5" fmla="*/ 0 h 343"/>
              <a:gd name="T6" fmla="*/ 2147483647 w 1784"/>
              <a:gd name="T7" fmla="*/ 2147483647 h 343"/>
              <a:gd name="T8" fmla="*/ 0 w 1784"/>
              <a:gd name="T9" fmla="*/ 2147483647 h 34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784"/>
              <a:gd name="T16" fmla="*/ 0 h 343"/>
              <a:gd name="T17" fmla="*/ 1784 w 1784"/>
              <a:gd name="T18" fmla="*/ 343 h 34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784" h="343">
                <a:moveTo>
                  <a:pt x="0" y="343"/>
                </a:moveTo>
                <a:lnTo>
                  <a:pt x="469" y="0"/>
                </a:lnTo>
                <a:lnTo>
                  <a:pt x="1784" y="0"/>
                </a:lnTo>
                <a:lnTo>
                  <a:pt x="1316" y="343"/>
                </a:lnTo>
                <a:lnTo>
                  <a:pt x="0" y="343"/>
                </a:lnTo>
                <a:close/>
              </a:path>
            </a:pathLst>
          </a:custGeom>
          <a:solidFill>
            <a:srgbClr val="FF00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5127" name="Line 7">
            <a:extLst>
              <a:ext uri="{FF2B5EF4-FFF2-40B4-BE49-F238E27FC236}">
                <a16:creationId xmlns:a16="http://schemas.microsoft.com/office/drawing/2014/main" id="{E38D097B-7B28-4B20-8DF4-98D2BEBC9F42}"/>
              </a:ext>
            </a:extLst>
          </p:cNvPr>
          <p:cNvSpPr>
            <a:spLocks noChangeShapeType="1"/>
          </p:cNvSpPr>
          <p:nvPr/>
        </p:nvSpPr>
        <p:spPr bwMode="auto">
          <a:xfrm>
            <a:off x="354013" y="3763963"/>
            <a:ext cx="2087562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5128" name="Line 8">
            <a:extLst>
              <a:ext uri="{FF2B5EF4-FFF2-40B4-BE49-F238E27FC236}">
                <a16:creationId xmlns:a16="http://schemas.microsoft.com/office/drawing/2014/main" id="{08919809-4747-44F1-A786-854061D0951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41575" y="3217863"/>
            <a:ext cx="744538" cy="5461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5129" name="Line 9">
            <a:extLst>
              <a:ext uri="{FF2B5EF4-FFF2-40B4-BE49-F238E27FC236}">
                <a16:creationId xmlns:a16="http://schemas.microsoft.com/office/drawing/2014/main" id="{AA328E49-DBF9-49DC-A27C-D4CB71C042E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4013" y="3217863"/>
            <a:ext cx="744537" cy="546100"/>
          </a:xfrm>
          <a:prstGeom prst="line">
            <a:avLst/>
          </a:prstGeom>
          <a:noFill/>
          <a:ln w="6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5130" name="Line 10">
            <a:extLst>
              <a:ext uri="{FF2B5EF4-FFF2-40B4-BE49-F238E27FC236}">
                <a16:creationId xmlns:a16="http://schemas.microsoft.com/office/drawing/2014/main" id="{4937A5DF-4907-48DD-9D48-8008EF1E39D7}"/>
              </a:ext>
            </a:extLst>
          </p:cNvPr>
          <p:cNvSpPr>
            <a:spLocks noChangeShapeType="1"/>
          </p:cNvSpPr>
          <p:nvPr/>
        </p:nvSpPr>
        <p:spPr bwMode="auto">
          <a:xfrm>
            <a:off x="1098550" y="3217863"/>
            <a:ext cx="2087563" cy="1587"/>
          </a:xfrm>
          <a:prstGeom prst="line">
            <a:avLst/>
          </a:prstGeom>
          <a:noFill/>
          <a:ln w="6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5131" name="Line 11">
            <a:extLst>
              <a:ext uri="{FF2B5EF4-FFF2-40B4-BE49-F238E27FC236}">
                <a16:creationId xmlns:a16="http://schemas.microsoft.com/office/drawing/2014/main" id="{D9E7A4FE-B371-458B-A677-9C107153FAB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4013" y="3217863"/>
            <a:ext cx="2832100" cy="546100"/>
          </a:xfrm>
          <a:prstGeom prst="line">
            <a:avLst/>
          </a:prstGeom>
          <a:noFill/>
          <a:ln w="0">
            <a:solidFill>
              <a:srgbClr val="0070C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5132" name="Line 12">
            <a:extLst>
              <a:ext uri="{FF2B5EF4-FFF2-40B4-BE49-F238E27FC236}">
                <a16:creationId xmlns:a16="http://schemas.microsoft.com/office/drawing/2014/main" id="{AEF40D3A-1833-4D41-B66A-8C32E7D3DA0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98550" y="3217863"/>
            <a:ext cx="1343025" cy="546100"/>
          </a:xfrm>
          <a:prstGeom prst="line">
            <a:avLst/>
          </a:prstGeom>
          <a:noFill/>
          <a:ln w="0">
            <a:solidFill>
              <a:srgbClr val="0070C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5133" name="Line 13">
            <a:extLst>
              <a:ext uri="{FF2B5EF4-FFF2-40B4-BE49-F238E27FC236}">
                <a16:creationId xmlns:a16="http://schemas.microsoft.com/office/drawing/2014/main" id="{2FC6AC4C-B487-43AF-804C-03C29338C4B9}"/>
              </a:ext>
            </a:extLst>
          </p:cNvPr>
          <p:cNvSpPr>
            <a:spLocks noChangeShapeType="1"/>
          </p:cNvSpPr>
          <p:nvPr/>
        </p:nvSpPr>
        <p:spPr bwMode="auto">
          <a:xfrm>
            <a:off x="1774825" y="601663"/>
            <a:ext cx="1411288" cy="261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5134" name="Line 14">
            <a:extLst>
              <a:ext uri="{FF2B5EF4-FFF2-40B4-BE49-F238E27FC236}">
                <a16:creationId xmlns:a16="http://schemas.microsoft.com/office/drawing/2014/main" id="{625F1526-91C7-419F-92DD-01AD05F506A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98550" y="601663"/>
            <a:ext cx="676275" cy="2616200"/>
          </a:xfrm>
          <a:prstGeom prst="line">
            <a:avLst/>
          </a:prstGeom>
          <a:noFill/>
          <a:ln w="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5135" name="Line 15">
            <a:extLst>
              <a:ext uri="{FF2B5EF4-FFF2-40B4-BE49-F238E27FC236}">
                <a16:creationId xmlns:a16="http://schemas.microsoft.com/office/drawing/2014/main" id="{46F0AF10-A5A6-4F54-B749-3FC8BAC362CA}"/>
              </a:ext>
            </a:extLst>
          </p:cNvPr>
          <p:cNvSpPr>
            <a:spLocks noChangeShapeType="1"/>
          </p:cNvSpPr>
          <p:nvPr/>
        </p:nvSpPr>
        <p:spPr bwMode="auto">
          <a:xfrm>
            <a:off x="1774825" y="601663"/>
            <a:ext cx="666750" cy="3162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5136" name="Line 16">
            <a:extLst>
              <a:ext uri="{FF2B5EF4-FFF2-40B4-BE49-F238E27FC236}">
                <a16:creationId xmlns:a16="http://schemas.microsoft.com/office/drawing/2014/main" id="{2BE21BFD-F226-4596-98A7-E3282FF3806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4013" y="601663"/>
            <a:ext cx="1420812" cy="3162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5137" name="Line 17">
            <a:extLst>
              <a:ext uri="{FF2B5EF4-FFF2-40B4-BE49-F238E27FC236}">
                <a16:creationId xmlns:a16="http://schemas.microsoft.com/office/drawing/2014/main" id="{1ECC39BA-1F1B-4D53-9985-8EA9CF2AD483}"/>
              </a:ext>
            </a:extLst>
          </p:cNvPr>
          <p:cNvSpPr>
            <a:spLocks noChangeShapeType="1"/>
          </p:cNvSpPr>
          <p:nvPr/>
        </p:nvSpPr>
        <p:spPr bwMode="auto">
          <a:xfrm>
            <a:off x="1774825" y="601663"/>
            <a:ext cx="1588" cy="2894012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5138" name="Oval 18">
            <a:extLst>
              <a:ext uri="{FF2B5EF4-FFF2-40B4-BE49-F238E27FC236}">
                <a16:creationId xmlns:a16="http://schemas.microsoft.com/office/drawing/2014/main" id="{7C40EEF0-AEA4-495B-BC33-C89972C1F3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5775" y="3476625"/>
            <a:ext cx="38100" cy="38100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5139" name="Oval 19">
            <a:extLst>
              <a:ext uri="{FF2B5EF4-FFF2-40B4-BE49-F238E27FC236}">
                <a16:creationId xmlns:a16="http://schemas.microsoft.com/office/drawing/2014/main" id="{CDA6A9F9-ECE0-41EC-91F0-85A94E6A34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0" y="3198813"/>
            <a:ext cx="38100" cy="39687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5140" name="Oval 22">
            <a:extLst>
              <a:ext uri="{FF2B5EF4-FFF2-40B4-BE49-F238E27FC236}">
                <a16:creationId xmlns:a16="http://schemas.microsoft.com/office/drawing/2014/main" id="{688208ED-259F-49AF-ADF9-61DA3BA95D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963" y="3743325"/>
            <a:ext cx="38100" cy="39688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5141" name="Oval 25">
            <a:extLst>
              <a:ext uri="{FF2B5EF4-FFF2-40B4-BE49-F238E27FC236}">
                <a16:creationId xmlns:a16="http://schemas.microsoft.com/office/drawing/2014/main" id="{5623B434-BC5F-49DA-9568-FA122D2898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2525" y="3743325"/>
            <a:ext cx="38100" cy="39688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5142" name="Oval 28">
            <a:extLst>
              <a:ext uri="{FF2B5EF4-FFF2-40B4-BE49-F238E27FC236}">
                <a16:creationId xmlns:a16="http://schemas.microsoft.com/office/drawing/2014/main" id="{1EB1904B-26EF-43D1-A027-3A4DF8E35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7063" y="3198813"/>
            <a:ext cx="38100" cy="39687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5143" name="Rectangle 32">
            <a:extLst>
              <a:ext uri="{FF2B5EF4-FFF2-40B4-BE49-F238E27FC236}">
                <a16:creationId xmlns:a16="http://schemas.microsoft.com/office/drawing/2014/main" id="{5C9920E4-CEDF-4D15-9BCC-F9D63C9492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2913" y="277813"/>
            <a:ext cx="825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sr-Latn-CS" altLang="sr-Latn-RS" b="1" i="1">
                <a:solidFill>
                  <a:srgbClr val="000000"/>
                </a:solidFill>
              </a:rPr>
              <a:t>V</a:t>
            </a:r>
            <a:endParaRPr lang="sr-Latn-CS" altLang="sr-Latn-RS"/>
          </a:p>
        </p:txBody>
      </p:sp>
      <p:sp>
        <p:nvSpPr>
          <p:cNvPr id="5144" name="TekstniOkvir 29">
            <a:extLst>
              <a:ext uri="{FF2B5EF4-FFF2-40B4-BE49-F238E27FC236}">
                <a16:creationId xmlns:a16="http://schemas.microsoft.com/office/drawing/2014/main" id="{121D80FF-CB0B-48AA-97EF-3AC67E8C3F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995488"/>
            <a:ext cx="3571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v</a:t>
            </a:r>
          </a:p>
        </p:txBody>
      </p:sp>
      <p:sp>
        <p:nvSpPr>
          <p:cNvPr id="5145" name="TekstniOkvir 30">
            <a:extLst>
              <a:ext uri="{FF2B5EF4-FFF2-40B4-BE49-F238E27FC236}">
                <a16:creationId xmlns:a16="http://schemas.microsoft.com/office/drawing/2014/main" id="{73FC1A27-4D77-49C6-AD74-C6C73228E7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0325" y="3643313"/>
            <a:ext cx="3571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a</a:t>
            </a:r>
          </a:p>
        </p:txBody>
      </p:sp>
      <p:sp>
        <p:nvSpPr>
          <p:cNvPr id="5146" name="TekstniOkvir 31">
            <a:extLst>
              <a:ext uri="{FF2B5EF4-FFF2-40B4-BE49-F238E27FC236}">
                <a16:creationId xmlns:a16="http://schemas.microsoft.com/office/drawing/2014/main" id="{9669FD9B-0E1C-4FA3-B28B-F57D4AD63D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175" y="1768475"/>
            <a:ext cx="358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b</a:t>
            </a:r>
          </a:p>
        </p:txBody>
      </p:sp>
      <p:sp>
        <p:nvSpPr>
          <p:cNvPr id="33" name="TekstniOkvir 32">
            <a:extLst>
              <a:ext uri="{FF2B5EF4-FFF2-40B4-BE49-F238E27FC236}">
                <a16:creationId xmlns:a16="http://schemas.microsoft.com/office/drawing/2014/main" id="{10003C0F-3BA7-451F-9253-B0EB196FD9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1100" y="2370138"/>
            <a:ext cx="571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v</a:t>
            </a:r>
            <a:r>
              <a:rPr lang="hr-HR" altLang="sr-Latn-RS" sz="2000" i="1" baseline="-25000"/>
              <a:t>1</a:t>
            </a:r>
            <a:endParaRPr lang="hr-HR" altLang="sr-Latn-RS" sz="2000" i="1"/>
          </a:p>
        </p:txBody>
      </p:sp>
      <p:sp>
        <p:nvSpPr>
          <p:cNvPr id="5148" name="TekstniOkvir 33">
            <a:extLst>
              <a:ext uri="{FF2B5EF4-FFF2-40B4-BE49-F238E27FC236}">
                <a16:creationId xmlns:a16="http://schemas.microsoft.com/office/drawing/2014/main" id="{9860596B-4C5A-4EAD-83DB-1DC0A29872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266700"/>
            <a:ext cx="38481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800" b="1">
                <a:solidFill>
                  <a:srgbClr val="FF0000"/>
                </a:solidFill>
              </a:rPr>
              <a:t>OPLOŠJE PIRAMIDE</a:t>
            </a:r>
          </a:p>
          <a:p>
            <a:pPr eaLnBrk="1" hangingPunct="1"/>
            <a:r>
              <a:rPr lang="hr-HR" altLang="sr-Latn-RS"/>
              <a:t>zbroj površina svih njenih strana</a:t>
            </a:r>
          </a:p>
        </p:txBody>
      </p:sp>
      <p:grpSp>
        <p:nvGrpSpPr>
          <p:cNvPr id="5" name="Grupa 93">
            <a:extLst>
              <a:ext uri="{FF2B5EF4-FFF2-40B4-BE49-F238E27FC236}">
                <a16:creationId xmlns:a16="http://schemas.microsoft.com/office/drawing/2014/main" id="{509EB8A3-5559-427F-B9D2-DA7BA7FB3D12}"/>
              </a:ext>
            </a:extLst>
          </p:cNvPr>
          <p:cNvGrpSpPr>
            <a:grpSpLocks/>
          </p:cNvGrpSpPr>
          <p:nvPr/>
        </p:nvGrpSpPr>
        <p:grpSpPr bwMode="auto">
          <a:xfrm>
            <a:off x="215900" y="4648200"/>
            <a:ext cx="1763713" cy="1746250"/>
            <a:chOff x="292100" y="4813300"/>
            <a:chExt cx="1764271" cy="1746310"/>
          </a:xfrm>
        </p:grpSpPr>
        <p:sp>
          <p:nvSpPr>
            <p:cNvPr id="36" name="Pravokutnik 35">
              <a:extLst>
                <a:ext uri="{FF2B5EF4-FFF2-40B4-BE49-F238E27FC236}">
                  <a16:creationId xmlns:a16="http://schemas.microsoft.com/office/drawing/2014/main" id="{3A2E2418-80DC-4DDB-8538-7EC004FD8E19}"/>
                </a:ext>
              </a:extLst>
            </p:cNvPr>
            <p:cNvSpPr/>
            <p:nvPr/>
          </p:nvSpPr>
          <p:spPr>
            <a:xfrm>
              <a:off x="292100" y="4813300"/>
              <a:ext cx="1435554" cy="1435149"/>
            </a:xfrm>
            <a:prstGeom prst="rect">
              <a:avLst/>
            </a:prstGeom>
            <a:solidFill>
              <a:srgbClr val="FF0000">
                <a:alpha val="50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hr-HR" i="1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5182" name="TekstniOkvir 36">
              <a:extLst>
                <a:ext uri="{FF2B5EF4-FFF2-40B4-BE49-F238E27FC236}">
                  <a16:creationId xmlns:a16="http://schemas.microsoft.com/office/drawing/2014/main" id="{2E03A4B0-33C2-4061-A948-27F1ADEFD5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6325" y="6159500"/>
              <a:ext cx="35834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000" i="1"/>
                <a:t>a</a:t>
              </a:r>
            </a:p>
          </p:txBody>
        </p:sp>
        <p:sp>
          <p:nvSpPr>
            <p:cNvPr id="5183" name="TekstniOkvir 37">
              <a:extLst>
                <a:ext uri="{FF2B5EF4-FFF2-40B4-BE49-F238E27FC236}">
                  <a16:creationId xmlns:a16="http://schemas.microsoft.com/office/drawing/2014/main" id="{0C6F3F3B-8271-415C-8C73-CFEEB23539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98025" y="5181600"/>
              <a:ext cx="35834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000" i="1"/>
                <a:t>a</a:t>
              </a:r>
            </a:p>
          </p:txBody>
        </p:sp>
        <p:sp>
          <p:nvSpPr>
            <p:cNvPr id="43" name="Pravokutnik 42">
              <a:extLst>
                <a:ext uri="{FF2B5EF4-FFF2-40B4-BE49-F238E27FC236}">
                  <a16:creationId xmlns:a16="http://schemas.microsoft.com/office/drawing/2014/main" id="{7C92259D-F254-4E4E-B426-5DF7D89857DE}"/>
                </a:ext>
              </a:extLst>
            </p:cNvPr>
            <p:cNvSpPr/>
            <p:nvPr/>
          </p:nvSpPr>
          <p:spPr>
            <a:xfrm>
              <a:off x="1551386" y="6069056"/>
              <a:ext cx="179444" cy="17939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hr-HR" i="1">
                <a:solidFill>
                  <a:srgbClr val="FFFFFF"/>
                </a:solidFill>
                <a:cs typeface="Arial" charset="0"/>
              </a:endParaRPr>
            </a:p>
          </p:txBody>
        </p:sp>
      </p:grpSp>
      <p:grpSp>
        <p:nvGrpSpPr>
          <p:cNvPr id="6" name="Grupa 68">
            <a:extLst>
              <a:ext uri="{FF2B5EF4-FFF2-40B4-BE49-F238E27FC236}">
                <a16:creationId xmlns:a16="http://schemas.microsoft.com/office/drawing/2014/main" id="{447E809C-9083-4EB4-B0F5-F8DC64DE9840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4140200"/>
            <a:ext cx="1473200" cy="2655888"/>
            <a:chOff x="3860800" y="863600"/>
            <a:chExt cx="1473200" cy="2656245"/>
          </a:xfrm>
        </p:grpSpPr>
        <p:sp>
          <p:nvSpPr>
            <p:cNvPr id="5175" name="TekstniOkvir 62">
              <a:extLst>
                <a:ext uri="{FF2B5EF4-FFF2-40B4-BE49-F238E27FC236}">
                  <a16:creationId xmlns:a16="http://schemas.microsoft.com/office/drawing/2014/main" id="{D1E39148-FB21-49E0-BBCD-6AFF2F64C2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41225" y="3119735"/>
              <a:ext cx="35834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000" i="1"/>
                <a:t>a</a:t>
              </a:r>
            </a:p>
          </p:txBody>
        </p:sp>
        <p:sp>
          <p:nvSpPr>
            <p:cNvPr id="64" name="Jednakokračni trokut 63">
              <a:extLst>
                <a:ext uri="{FF2B5EF4-FFF2-40B4-BE49-F238E27FC236}">
                  <a16:creationId xmlns:a16="http://schemas.microsoft.com/office/drawing/2014/main" id="{2C979D15-AD29-4DF7-BD08-F680F1989684}"/>
                </a:ext>
              </a:extLst>
            </p:cNvPr>
            <p:cNvSpPr/>
            <p:nvPr/>
          </p:nvSpPr>
          <p:spPr>
            <a:xfrm>
              <a:off x="3860800" y="863600"/>
              <a:ext cx="1473200" cy="2362518"/>
            </a:xfrm>
            <a:prstGeom prst="triangle">
              <a:avLst>
                <a:gd name="adj" fmla="val 50877"/>
              </a:avLst>
            </a:prstGeom>
            <a:solidFill>
              <a:srgbClr val="0070C0">
                <a:alpha val="30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buFont typeface="Arial" charset="0"/>
                <a:buChar char="•"/>
                <a:defRPr/>
              </a:pPr>
              <a:endParaRPr lang="hr-HR" i="1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5177" name="TekstniOkvir 64">
              <a:extLst>
                <a:ext uri="{FF2B5EF4-FFF2-40B4-BE49-F238E27FC236}">
                  <a16:creationId xmlns:a16="http://schemas.microsoft.com/office/drawing/2014/main" id="{B628D762-C578-46D1-8854-26993B49A3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24300" y="1768733"/>
              <a:ext cx="35834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000" i="1"/>
                <a:t>b</a:t>
              </a:r>
            </a:p>
          </p:txBody>
        </p:sp>
        <p:sp>
          <p:nvSpPr>
            <p:cNvPr id="5178" name="TekstniOkvir 65">
              <a:extLst>
                <a:ext uri="{FF2B5EF4-FFF2-40B4-BE49-F238E27FC236}">
                  <a16:creationId xmlns:a16="http://schemas.microsoft.com/office/drawing/2014/main" id="{2790E0F0-E258-4A05-9DC4-BB186BFC0A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31034" y="1768733"/>
              <a:ext cx="35834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000" i="1"/>
                <a:t>b</a:t>
              </a:r>
            </a:p>
          </p:txBody>
        </p:sp>
        <p:cxnSp>
          <p:nvCxnSpPr>
            <p:cNvPr id="67" name="Ravni poveznik 66">
              <a:extLst>
                <a:ext uri="{FF2B5EF4-FFF2-40B4-BE49-F238E27FC236}">
                  <a16:creationId xmlns:a16="http://schemas.microsoft.com/office/drawing/2014/main" id="{48D4D23B-243D-4FEC-928D-AA4BF2248258}"/>
                </a:ext>
              </a:extLst>
            </p:cNvPr>
            <p:cNvCxnSpPr>
              <a:stCxn id="64" idx="0"/>
            </p:cNvCxnSpPr>
            <p:nvPr/>
          </p:nvCxnSpPr>
          <p:spPr>
            <a:xfrm rot="16200000" flipH="1">
              <a:off x="3435986" y="2037714"/>
              <a:ext cx="2357755" cy="9525"/>
            </a:xfrm>
            <a:prstGeom prst="line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80" name="TekstniOkvir 67">
              <a:extLst>
                <a:ext uri="{FF2B5EF4-FFF2-40B4-BE49-F238E27FC236}">
                  <a16:creationId xmlns:a16="http://schemas.microsoft.com/office/drawing/2014/main" id="{AE88C51A-DBF8-4FC7-B61A-D0658E76DB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46600" y="2133600"/>
              <a:ext cx="5715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000" i="1"/>
                <a:t>v</a:t>
              </a:r>
              <a:r>
                <a:rPr lang="hr-HR" altLang="sr-Latn-RS" sz="2000" i="1" baseline="-25000"/>
                <a:t>1</a:t>
              </a:r>
              <a:endParaRPr lang="hr-HR" altLang="sr-Latn-RS" sz="2000" i="1"/>
            </a:p>
          </p:txBody>
        </p:sp>
      </p:grpSp>
      <p:grpSp>
        <p:nvGrpSpPr>
          <p:cNvPr id="7" name="Grupa 69">
            <a:extLst>
              <a:ext uri="{FF2B5EF4-FFF2-40B4-BE49-F238E27FC236}">
                <a16:creationId xmlns:a16="http://schemas.microsoft.com/office/drawing/2014/main" id="{587FBF83-91AB-4392-B5A9-0A0B0A4629ED}"/>
              </a:ext>
            </a:extLst>
          </p:cNvPr>
          <p:cNvGrpSpPr>
            <a:grpSpLocks/>
          </p:cNvGrpSpPr>
          <p:nvPr/>
        </p:nvGrpSpPr>
        <p:grpSpPr bwMode="auto">
          <a:xfrm>
            <a:off x="2222500" y="4140200"/>
            <a:ext cx="1473200" cy="2655888"/>
            <a:chOff x="3860800" y="863600"/>
            <a:chExt cx="1473200" cy="2656245"/>
          </a:xfrm>
        </p:grpSpPr>
        <p:sp>
          <p:nvSpPr>
            <p:cNvPr id="5169" name="TekstniOkvir 70">
              <a:extLst>
                <a:ext uri="{FF2B5EF4-FFF2-40B4-BE49-F238E27FC236}">
                  <a16:creationId xmlns:a16="http://schemas.microsoft.com/office/drawing/2014/main" id="{8CEB8E46-EE42-4026-8D6D-4A6BCF927B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41225" y="3119735"/>
              <a:ext cx="35834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000" i="1"/>
                <a:t>a</a:t>
              </a:r>
            </a:p>
          </p:txBody>
        </p:sp>
        <p:sp>
          <p:nvSpPr>
            <p:cNvPr id="72" name="Jednakokračni trokut 71">
              <a:extLst>
                <a:ext uri="{FF2B5EF4-FFF2-40B4-BE49-F238E27FC236}">
                  <a16:creationId xmlns:a16="http://schemas.microsoft.com/office/drawing/2014/main" id="{CA2EC821-FD78-4103-ACB3-2BBCE07221F2}"/>
                </a:ext>
              </a:extLst>
            </p:cNvPr>
            <p:cNvSpPr/>
            <p:nvPr/>
          </p:nvSpPr>
          <p:spPr>
            <a:xfrm>
              <a:off x="3860800" y="863600"/>
              <a:ext cx="1473200" cy="2362518"/>
            </a:xfrm>
            <a:prstGeom prst="triangle">
              <a:avLst>
                <a:gd name="adj" fmla="val 50877"/>
              </a:avLst>
            </a:prstGeom>
            <a:solidFill>
              <a:srgbClr val="0070C0">
                <a:alpha val="30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buFont typeface="Arial" charset="0"/>
                <a:buChar char="•"/>
                <a:defRPr/>
              </a:pPr>
              <a:endParaRPr lang="hr-HR" i="1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5171" name="TekstniOkvir 72">
              <a:extLst>
                <a:ext uri="{FF2B5EF4-FFF2-40B4-BE49-F238E27FC236}">
                  <a16:creationId xmlns:a16="http://schemas.microsoft.com/office/drawing/2014/main" id="{D77BEF4E-1C9E-4A54-AD2B-2EE90066A3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24300" y="1768733"/>
              <a:ext cx="35834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000" i="1"/>
                <a:t>b</a:t>
              </a:r>
            </a:p>
          </p:txBody>
        </p:sp>
        <p:sp>
          <p:nvSpPr>
            <p:cNvPr id="5172" name="TekstniOkvir 73">
              <a:extLst>
                <a:ext uri="{FF2B5EF4-FFF2-40B4-BE49-F238E27FC236}">
                  <a16:creationId xmlns:a16="http://schemas.microsoft.com/office/drawing/2014/main" id="{6FA19E42-7FC0-455E-8A8F-8A1252F445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31034" y="1768733"/>
              <a:ext cx="35834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000" i="1"/>
                <a:t>b</a:t>
              </a:r>
            </a:p>
          </p:txBody>
        </p:sp>
        <p:cxnSp>
          <p:nvCxnSpPr>
            <p:cNvPr id="75" name="Ravni poveznik 74">
              <a:extLst>
                <a:ext uri="{FF2B5EF4-FFF2-40B4-BE49-F238E27FC236}">
                  <a16:creationId xmlns:a16="http://schemas.microsoft.com/office/drawing/2014/main" id="{A3E2F9EF-6E6D-4274-AA40-B66728DF8D9D}"/>
                </a:ext>
              </a:extLst>
            </p:cNvPr>
            <p:cNvCxnSpPr>
              <a:stCxn id="72" idx="0"/>
            </p:cNvCxnSpPr>
            <p:nvPr/>
          </p:nvCxnSpPr>
          <p:spPr>
            <a:xfrm rot="16200000" flipH="1">
              <a:off x="3435986" y="2037714"/>
              <a:ext cx="2357755" cy="9525"/>
            </a:xfrm>
            <a:prstGeom prst="line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74" name="TekstniOkvir 75">
              <a:extLst>
                <a:ext uri="{FF2B5EF4-FFF2-40B4-BE49-F238E27FC236}">
                  <a16:creationId xmlns:a16="http://schemas.microsoft.com/office/drawing/2014/main" id="{E3B9759E-F063-4FEA-BF71-2198093062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46600" y="2133600"/>
              <a:ext cx="5715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000" i="1"/>
                <a:t>v</a:t>
              </a:r>
              <a:r>
                <a:rPr lang="hr-HR" altLang="sr-Latn-RS" sz="2000" i="1" baseline="-25000"/>
                <a:t>1</a:t>
              </a:r>
              <a:endParaRPr lang="hr-HR" altLang="sr-Latn-RS" sz="2000" i="1"/>
            </a:p>
          </p:txBody>
        </p:sp>
      </p:grpSp>
      <p:sp>
        <p:nvSpPr>
          <p:cNvPr id="77" name="TekstniOkvir 76">
            <a:extLst>
              <a:ext uri="{FF2B5EF4-FFF2-40B4-BE49-F238E27FC236}">
                <a16:creationId xmlns:a16="http://schemas.microsoft.com/office/drawing/2014/main" id="{DD5D4A16-C90F-4849-9760-FE3D7A2F65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4100" y="5130800"/>
            <a:ext cx="6223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6000"/>
              <a:t>+</a:t>
            </a:r>
          </a:p>
        </p:txBody>
      </p:sp>
      <p:sp>
        <p:nvSpPr>
          <p:cNvPr id="78" name="TekstniOkvir 77">
            <a:extLst>
              <a:ext uri="{FF2B5EF4-FFF2-40B4-BE49-F238E27FC236}">
                <a16:creationId xmlns:a16="http://schemas.microsoft.com/office/drawing/2014/main" id="{30A2EAC2-DB43-404E-AA90-68C6D79F3B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3700" y="5194300"/>
            <a:ext cx="6223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6000"/>
              <a:t>+</a:t>
            </a:r>
          </a:p>
        </p:txBody>
      </p:sp>
      <p:grpSp>
        <p:nvGrpSpPr>
          <p:cNvPr id="8" name="Grupa 78">
            <a:extLst>
              <a:ext uri="{FF2B5EF4-FFF2-40B4-BE49-F238E27FC236}">
                <a16:creationId xmlns:a16="http://schemas.microsoft.com/office/drawing/2014/main" id="{24E8D6B8-CFC5-496C-AC22-46C9F4DF6186}"/>
              </a:ext>
            </a:extLst>
          </p:cNvPr>
          <p:cNvGrpSpPr>
            <a:grpSpLocks/>
          </p:cNvGrpSpPr>
          <p:nvPr/>
        </p:nvGrpSpPr>
        <p:grpSpPr bwMode="auto">
          <a:xfrm>
            <a:off x="5854700" y="4140200"/>
            <a:ext cx="1473200" cy="2655888"/>
            <a:chOff x="3860800" y="863600"/>
            <a:chExt cx="1473200" cy="2656245"/>
          </a:xfrm>
        </p:grpSpPr>
        <p:sp>
          <p:nvSpPr>
            <p:cNvPr id="5163" name="TekstniOkvir 79">
              <a:extLst>
                <a:ext uri="{FF2B5EF4-FFF2-40B4-BE49-F238E27FC236}">
                  <a16:creationId xmlns:a16="http://schemas.microsoft.com/office/drawing/2014/main" id="{3B8A1B04-2729-464F-8EB4-DB66892C31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41225" y="3119735"/>
              <a:ext cx="35834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000" i="1"/>
                <a:t>a</a:t>
              </a:r>
            </a:p>
          </p:txBody>
        </p:sp>
        <p:sp>
          <p:nvSpPr>
            <p:cNvPr id="81" name="Jednakokračni trokut 80">
              <a:extLst>
                <a:ext uri="{FF2B5EF4-FFF2-40B4-BE49-F238E27FC236}">
                  <a16:creationId xmlns:a16="http://schemas.microsoft.com/office/drawing/2014/main" id="{80D20F65-69E8-487C-B3B6-FE37E063E327}"/>
                </a:ext>
              </a:extLst>
            </p:cNvPr>
            <p:cNvSpPr/>
            <p:nvPr/>
          </p:nvSpPr>
          <p:spPr>
            <a:xfrm>
              <a:off x="3860800" y="863600"/>
              <a:ext cx="1473200" cy="2362518"/>
            </a:xfrm>
            <a:prstGeom prst="triangle">
              <a:avLst>
                <a:gd name="adj" fmla="val 50877"/>
              </a:avLst>
            </a:prstGeom>
            <a:solidFill>
              <a:srgbClr val="0070C0">
                <a:alpha val="30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buFont typeface="Arial" charset="0"/>
                <a:buChar char="•"/>
                <a:defRPr/>
              </a:pPr>
              <a:endParaRPr lang="hr-HR" i="1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5165" name="TekstniOkvir 81">
              <a:extLst>
                <a:ext uri="{FF2B5EF4-FFF2-40B4-BE49-F238E27FC236}">
                  <a16:creationId xmlns:a16="http://schemas.microsoft.com/office/drawing/2014/main" id="{D265E8B6-00CA-4F95-B3B4-43036D096B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24300" y="1768733"/>
              <a:ext cx="35834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000" i="1"/>
                <a:t>b</a:t>
              </a:r>
            </a:p>
          </p:txBody>
        </p:sp>
        <p:sp>
          <p:nvSpPr>
            <p:cNvPr id="5166" name="TekstniOkvir 82">
              <a:extLst>
                <a:ext uri="{FF2B5EF4-FFF2-40B4-BE49-F238E27FC236}">
                  <a16:creationId xmlns:a16="http://schemas.microsoft.com/office/drawing/2014/main" id="{843958A0-E5FC-4018-A66D-8716ED9DF3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31034" y="1768733"/>
              <a:ext cx="35834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000" i="1"/>
                <a:t>b</a:t>
              </a:r>
            </a:p>
          </p:txBody>
        </p:sp>
        <p:cxnSp>
          <p:nvCxnSpPr>
            <p:cNvPr id="84" name="Ravni poveznik 83">
              <a:extLst>
                <a:ext uri="{FF2B5EF4-FFF2-40B4-BE49-F238E27FC236}">
                  <a16:creationId xmlns:a16="http://schemas.microsoft.com/office/drawing/2014/main" id="{1C1C8116-553C-47AB-A3EC-4DFDD344B992}"/>
                </a:ext>
              </a:extLst>
            </p:cNvPr>
            <p:cNvCxnSpPr>
              <a:stCxn id="81" idx="0"/>
            </p:cNvCxnSpPr>
            <p:nvPr/>
          </p:nvCxnSpPr>
          <p:spPr>
            <a:xfrm rot="16200000" flipH="1">
              <a:off x="3435986" y="2037714"/>
              <a:ext cx="2357755" cy="9525"/>
            </a:xfrm>
            <a:prstGeom prst="line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68" name="TekstniOkvir 84">
              <a:extLst>
                <a:ext uri="{FF2B5EF4-FFF2-40B4-BE49-F238E27FC236}">
                  <a16:creationId xmlns:a16="http://schemas.microsoft.com/office/drawing/2014/main" id="{DBC22737-5F68-4869-9A62-A2CBA3A5D2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46600" y="2133600"/>
              <a:ext cx="5715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000" i="1"/>
                <a:t>v</a:t>
              </a:r>
              <a:r>
                <a:rPr lang="hr-HR" altLang="sr-Latn-RS" sz="2000" i="1" baseline="-25000"/>
                <a:t>1</a:t>
              </a:r>
              <a:endParaRPr lang="hr-HR" altLang="sr-Latn-RS" sz="2000" i="1"/>
            </a:p>
          </p:txBody>
        </p:sp>
      </p:grpSp>
      <p:grpSp>
        <p:nvGrpSpPr>
          <p:cNvPr id="9" name="Grupa 85">
            <a:extLst>
              <a:ext uri="{FF2B5EF4-FFF2-40B4-BE49-F238E27FC236}">
                <a16:creationId xmlns:a16="http://schemas.microsoft.com/office/drawing/2014/main" id="{9EA7365A-1B5D-4369-8E3E-64D92C49CCE2}"/>
              </a:ext>
            </a:extLst>
          </p:cNvPr>
          <p:cNvGrpSpPr>
            <a:grpSpLocks/>
          </p:cNvGrpSpPr>
          <p:nvPr/>
        </p:nvGrpSpPr>
        <p:grpSpPr bwMode="auto">
          <a:xfrm>
            <a:off x="7670800" y="4140200"/>
            <a:ext cx="1473200" cy="2655888"/>
            <a:chOff x="3860800" y="863600"/>
            <a:chExt cx="1473200" cy="2656245"/>
          </a:xfrm>
        </p:grpSpPr>
        <p:sp>
          <p:nvSpPr>
            <p:cNvPr id="5157" name="TekstniOkvir 86">
              <a:extLst>
                <a:ext uri="{FF2B5EF4-FFF2-40B4-BE49-F238E27FC236}">
                  <a16:creationId xmlns:a16="http://schemas.microsoft.com/office/drawing/2014/main" id="{6AF1D9BE-E607-45BF-9D7C-9F82114F1A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41225" y="3119735"/>
              <a:ext cx="35834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000" i="1"/>
                <a:t>a</a:t>
              </a:r>
            </a:p>
          </p:txBody>
        </p:sp>
        <p:sp>
          <p:nvSpPr>
            <p:cNvPr id="88" name="Jednakokračni trokut 87">
              <a:extLst>
                <a:ext uri="{FF2B5EF4-FFF2-40B4-BE49-F238E27FC236}">
                  <a16:creationId xmlns:a16="http://schemas.microsoft.com/office/drawing/2014/main" id="{D1357E04-068A-4519-BFF9-C925B1654DB5}"/>
                </a:ext>
              </a:extLst>
            </p:cNvPr>
            <p:cNvSpPr/>
            <p:nvPr/>
          </p:nvSpPr>
          <p:spPr>
            <a:xfrm>
              <a:off x="3860800" y="863600"/>
              <a:ext cx="1473200" cy="2362518"/>
            </a:xfrm>
            <a:prstGeom prst="triangle">
              <a:avLst>
                <a:gd name="adj" fmla="val 50877"/>
              </a:avLst>
            </a:prstGeom>
            <a:solidFill>
              <a:srgbClr val="0070C0">
                <a:alpha val="30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buFont typeface="Arial" charset="0"/>
                <a:buChar char="•"/>
                <a:defRPr/>
              </a:pPr>
              <a:endParaRPr lang="hr-HR" i="1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5159" name="TekstniOkvir 88">
              <a:extLst>
                <a:ext uri="{FF2B5EF4-FFF2-40B4-BE49-F238E27FC236}">
                  <a16:creationId xmlns:a16="http://schemas.microsoft.com/office/drawing/2014/main" id="{8A52F7E4-58FB-4BF6-A20E-5A3306D344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24300" y="1768733"/>
              <a:ext cx="35834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000" i="1"/>
                <a:t>b</a:t>
              </a:r>
            </a:p>
          </p:txBody>
        </p:sp>
        <p:sp>
          <p:nvSpPr>
            <p:cNvPr id="5160" name="TekstniOkvir 89">
              <a:extLst>
                <a:ext uri="{FF2B5EF4-FFF2-40B4-BE49-F238E27FC236}">
                  <a16:creationId xmlns:a16="http://schemas.microsoft.com/office/drawing/2014/main" id="{13148FBA-167E-4EE1-80E6-560BDF938B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31034" y="1768733"/>
              <a:ext cx="35834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000" i="1"/>
                <a:t>b</a:t>
              </a:r>
            </a:p>
          </p:txBody>
        </p:sp>
        <p:cxnSp>
          <p:nvCxnSpPr>
            <p:cNvPr id="91" name="Ravni poveznik 90">
              <a:extLst>
                <a:ext uri="{FF2B5EF4-FFF2-40B4-BE49-F238E27FC236}">
                  <a16:creationId xmlns:a16="http://schemas.microsoft.com/office/drawing/2014/main" id="{F796AFF5-C863-4385-B859-6058C67538EB}"/>
                </a:ext>
              </a:extLst>
            </p:cNvPr>
            <p:cNvCxnSpPr>
              <a:stCxn id="88" idx="0"/>
            </p:cNvCxnSpPr>
            <p:nvPr/>
          </p:nvCxnSpPr>
          <p:spPr>
            <a:xfrm rot="16200000" flipH="1">
              <a:off x="3435986" y="2037714"/>
              <a:ext cx="2357755" cy="9525"/>
            </a:xfrm>
            <a:prstGeom prst="line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62" name="TekstniOkvir 91">
              <a:extLst>
                <a:ext uri="{FF2B5EF4-FFF2-40B4-BE49-F238E27FC236}">
                  <a16:creationId xmlns:a16="http://schemas.microsoft.com/office/drawing/2014/main" id="{F4F97D48-49C2-46CE-B16D-6D76917C6E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46600" y="2133600"/>
              <a:ext cx="5715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000" i="1"/>
                <a:t>v</a:t>
              </a:r>
              <a:r>
                <a:rPr lang="hr-HR" altLang="sr-Latn-RS" sz="2000" i="1" baseline="-25000"/>
                <a:t>1</a:t>
              </a:r>
              <a:endParaRPr lang="hr-HR" altLang="sr-Latn-RS" sz="2000" i="1"/>
            </a:p>
          </p:txBody>
        </p:sp>
      </p:grpSp>
      <p:sp>
        <p:nvSpPr>
          <p:cNvPr id="93" name="TekstniOkvir 92">
            <a:extLst>
              <a:ext uri="{FF2B5EF4-FFF2-40B4-BE49-F238E27FC236}">
                <a16:creationId xmlns:a16="http://schemas.microsoft.com/office/drawing/2014/main" id="{D4B98F1D-5D1D-4912-8D9C-2E9433D794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6300" y="5181600"/>
            <a:ext cx="6223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6000"/>
              <a:t>+</a:t>
            </a:r>
          </a:p>
        </p:txBody>
      </p:sp>
      <p:graphicFrame>
        <p:nvGraphicFramePr>
          <p:cNvPr id="95" name="Object 2">
            <a:extLst>
              <a:ext uri="{FF2B5EF4-FFF2-40B4-BE49-F238E27FC236}">
                <a16:creationId xmlns:a16="http://schemas.microsoft.com/office/drawing/2014/main" id="{73460E2B-EA29-4A72-A8D1-270E752F72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81550" y="1597025"/>
          <a:ext cx="2846388" cy="155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3" imgW="1815840" imgH="990360" progId="Equation.DSMT4">
                  <p:embed/>
                </p:oleObj>
              </mc:Choice>
              <mc:Fallback>
                <p:oleObj name="Equation" r:id="rId3" imgW="1815840" imgH="9903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1550" y="1597025"/>
                        <a:ext cx="2846388" cy="1552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33" grpId="0"/>
      <p:bldP spid="77" grpId="0"/>
      <p:bldP spid="78" grpId="0"/>
      <p:bldP spid="9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>
            <a:extLst>
              <a:ext uri="{FF2B5EF4-FFF2-40B4-BE49-F238E27FC236}">
                <a16:creationId xmlns:a16="http://schemas.microsoft.com/office/drawing/2014/main" id="{B7457A94-C672-40F4-AAC6-D2BAC3B2FB20}"/>
              </a:ext>
            </a:extLst>
          </p:cNvPr>
          <p:cNvSpPr>
            <a:spLocks/>
          </p:cNvSpPr>
          <p:nvPr/>
        </p:nvSpPr>
        <p:spPr bwMode="auto">
          <a:xfrm>
            <a:off x="820738" y="4465638"/>
            <a:ext cx="2832100" cy="544512"/>
          </a:xfrm>
          <a:custGeom>
            <a:avLst/>
            <a:gdLst>
              <a:gd name="T0" fmla="*/ 0 w 1784"/>
              <a:gd name="T1" fmla="*/ 2147483647 h 343"/>
              <a:gd name="T2" fmla="*/ 2147483647 w 1784"/>
              <a:gd name="T3" fmla="*/ 0 h 343"/>
              <a:gd name="T4" fmla="*/ 2147483647 w 1784"/>
              <a:gd name="T5" fmla="*/ 0 h 343"/>
              <a:gd name="T6" fmla="*/ 2147483647 w 1784"/>
              <a:gd name="T7" fmla="*/ 2147483647 h 343"/>
              <a:gd name="T8" fmla="*/ 0 w 1784"/>
              <a:gd name="T9" fmla="*/ 2147483647 h 34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784"/>
              <a:gd name="T16" fmla="*/ 0 h 343"/>
              <a:gd name="T17" fmla="*/ 1784 w 1784"/>
              <a:gd name="T18" fmla="*/ 343 h 34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784" h="343">
                <a:moveTo>
                  <a:pt x="0" y="343"/>
                </a:moveTo>
                <a:lnTo>
                  <a:pt x="469" y="0"/>
                </a:lnTo>
                <a:lnTo>
                  <a:pt x="1784" y="0"/>
                </a:lnTo>
                <a:lnTo>
                  <a:pt x="1316" y="343"/>
                </a:lnTo>
                <a:lnTo>
                  <a:pt x="0" y="343"/>
                </a:lnTo>
                <a:close/>
              </a:path>
            </a:pathLst>
          </a:custGeom>
          <a:solidFill>
            <a:srgbClr val="FF00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6148" name="Line 7">
            <a:extLst>
              <a:ext uri="{FF2B5EF4-FFF2-40B4-BE49-F238E27FC236}">
                <a16:creationId xmlns:a16="http://schemas.microsoft.com/office/drawing/2014/main" id="{025003A1-CFB6-4D51-B7BB-2F130EB881F5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563" y="5010150"/>
            <a:ext cx="2087562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6149" name="Line 8">
            <a:extLst>
              <a:ext uri="{FF2B5EF4-FFF2-40B4-BE49-F238E27FC236}">
                <a16:creationId xmlns:a16="http://schemas.microsoft.com/office/drawing/2014/main" id="{8C6303DB-1519-478B-A3A1-3366D84BECB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05125" y="4464050"/>
            <a:ext cx="744538" cy="5461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6150" name="Line 9">
            <a:extLst>
              <a:ext uri="{FF2B5EF4-FFF2-40B4-BE49-F238E27FC236}">
                <a16:creationId xmlns:a16="http://schemas.microsoft.com/office/drawing/2014/main" id="{52E11C84-6BBC-465C-BCFE-9DA019D7F9E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17563" y="4464050"/>
            <a:ext cx="744537" cy="546100"/>
          </a:xfrm>
          <a:prstGeom prst="line">
            <a:avLst/>
          </a:prstGeom>
          <a:noFill/>
          <a:ln w="6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6151" name="Line 10">
            <a:extLst>
              <a:ext uri="{FF2B5EF4-FFF2-40B4-BE49-F238E27FC236}">
                <a16:creationId xmlns:a16="http://schemas.microsoft.com/office/drawing/2014/main" id="{138AD7BC-D125-4F4A-A717-2B8DD8C18DF4}"/>
              </a:ext>
            </a:extLst>
          </p:cNvPr>
          <p:cNvSpPr>
            <a:spLocks noChangeShapeType="1"/>
          </p:cNvSpPr>
          <p:nvPr/>
        </p:nvSpPr>
        <p:spPr bwMode="auto">
          <a:xfrm>
            <a:off x="1562100" y="4464050"/>
            <a:ext cx="2087563" cy="1588"/>
          </a:xfrm>
          <a:prstGeom prst="line">
            <a:avLst/>
          </a:prstGeom>
          <a:noFill/>
          <a:ln w="6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6152" name="Line 11">
            <a:extLst>
              <a:ext uri="{FF2B5EF4-FFF2-40B4-BE49-F238E27FC236}">
                <a16:creationId xmlns:a16="http://schemas.microsoft.com/office/drawing/2014/main" id="{C862B899-4A18-40F1-AF49-F7461E7906E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17563" y="4464050"/>
            <a:ext cx="2832100" cy="546100"/>
          </a:xfrm>
          <a:prstGeom prst="line">
            <a:avLst/>
          </a:prstGeom>
          <a:noFill/>
          <a:ln w="0">
            <a:solidFill>
              <a:srgbClr val="0070C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6153" name="Line 12">
            <a:extLst>
              <a:ext uri="{FF2B5EF4-FFF2-40B4-BE49-F238E27FC236}">
                <a16:creationId xmlns:a16="http://schemas.microsoft.com/office/drawing/2014/main" id="{3DF59AA1-836D-41A3-9E06-9ADA6C37B311}"/>
              </a:ext>
            </a:extLst>
          </p:cNvPr>
          <p:cNvSpPr>
            <a:spLocks noChangeShapeType="1"/>
          </p:cNvSpPr>
          <p:nvPr/>
        </p:nvSpPr>
        <p:spPr bwMode="auto">
          <a:xfrm>
            <a:off x="1562100" y="4464050"/>
            <a:ext cx="1343025" cy="546100"/>
          </a:xfrm>
          <a:prstGeom prst="line">
            <a:avLst/>
          </a:prstGeom>
          <a:noFill/>
          <a:ln w="0">
            <a:solidFill>
              <a:srgbClr val="0070C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6154" name="Line 13">
            <a:extLst>
              <a:ext uri="{FF2B5EF4-FFF2-40B4-BE49-F238E27FC236}">
                <a16:creationId xmlns:a16="http://schemas.microsoft.com/office/drawing/2014/main" id="{BE6EE12B-9F7B-4C5D-A14E-1303883AA691}"/>
              </a:ext>
            </a:extLst>
          </p:cNvPr>
          <p:cNvSpPr>
            <a:spLocks noChangeShapeType="1"/>
          </p:cNvSpPr>
          <p:nvPr/>
        </p:nvSpPr>
        <p:spPr bwMode="auto">
          <a:xfrm>
            <a:off x="2238375" y="1847850"/>
            <a:ext cx="1411288" cy="261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6155" name="Line 14">
            <a:extLst>
              <a:ext uri="{FF2B5EF4-FFF2-40B4-BE49-F238E27FC236}">
                <a16:creationId xmlns:a16="http://schemas.microsoft.com/office/drawing/2014/main" id="{4D5225F0-0DE4-4FCA-BFEB-B846C6235A8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62100" y="1847850"/>
            <a:ext cx="676275" cy="2616200"/>
          </a:xfrm>
          <a:prstGeom prst="line">
            <a:avLst/>
          </a:prstGeom>
          <a:noFill/>
          <a:ln w="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6156" name="Line 15">
            <a:extLst>
              <a:ext uri="{FF2B5EF4-FFF2-40B4-BE49-F238E27FC236}">
                <a16:creationId xmlns:a16="http://schemas.microsoft.com/office/drawing/2014/main" id="{C7A3B492-CAD0-41F4-86CA-B3E0E092BA40}"/>
              </a:ext>
            </a:extLst>
          </p:cNvPr>
          <p:cNvSpPr>
            <a:spLocks noChangeShapeType="1"/>
          </p:cNvSpPr>
          <p:nvPr/>
        </p:nvSpPr>
        <p:spPr bwMode="auto">
          <a:xfrm>
            <a:off x="2238375" y="1847850"/>
            <a:ext cx="666750" cy="3162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6157" name="Line 16">
            <a:extLst>
              <a:ext uri="{FF2B5EF4-FFF2-40B4-BE49-F238E27FC236}">
                <a16:creationId xmlns:a16="http://schemas.microsoft.com/office/drawing/2014/main" id="{6F5F7EBC-8137-4461-AA6C-347D1F8185B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17563" y="1847850"/>
            <a:ext cx="1420812" cy="3162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6158" name="Line 17">
            <a:extLst>
              <a:ext uri="{FF2B5EF4-FFF2-40B4-BE49-F238E27FC236}">
                <a16:creationId xmlns:a16="http://schemas.microsoft.com/office/drawing/2014/main" id="{E1240C92-9ECF-4358-899F-50E92541F27E}"/>
              </a:ext>
            </a:extLst>
          </p:cNvPr>
          <p:cNvSpPr>
            <a:spLocks noChangeShapeType="1"/>
          </p:cNvSpPr>
          <p:nvPr/>
        </p:nvSpPr>
        <p:spPr bwMode="auto">
          <a:xfrm>
            <a:off x="2238375" y="1847850"/>
            <a:ext cx="1588" cy="2894013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6159" name="Oval 18">
            <a:extLst>
              <a:ext uri="{FF2B5EF4-FFF2-40B4-BE49-F238E27FC236}">
                <a16:creationId xmlns:a16="http://schemas.microsoft.com/office/drawing/2014/main" id="{5C60A59F-4D53-4E42-A803-A7CA7B4D90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9325" y="4722813"/>
            <a:ext cx="38100" cy="38100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6160" name="Oval 19">
            <a:extLst>
              <a:ext uri="{FF2B5EF4-FFF2-40B4-BE49-F238E27FC236}">
                <a16:creationId xmlns:a16="http://schemas.microsoft.com/office/drawing/2014/main" id="{83AB5693-73AE-459F-9C17-EADEE79ACC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3050" y="4445000"/>
            <a:ext cx="38100" cy="39688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6161" name="Oval 22">
            <a:extLst>
              <a:ext uri="{FF2B5EF4-FFF2-40B4-BE49-F238E27FC236}">
                <a16:creationId xmlns:a16="http://schemas.microsoft.com/office/drawing/2014/main" id="{9818A59D-53C7-4D43-B73E-422EDC2FBB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8513" y="4989513"/>
            <a:ext cx="38100" cy="39687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6162" name="Oval 25">
            <a:extLst>
              <a:ext uri="{FF2B5EF4-FFF2-40B4-BE49-F238E27FC236}">
                <a16:creationId xmlns:a16="http://schemas.microsoft.com/office/drawing/2014/main" id="{1FCE0B3B-FF9B-4BD5-995F-2243A233B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6075" y="4989513"/>
            <a:ext cx="38100" cy="39687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6163" name="Oval 28">
            <a:extLst>
              <a:ext uri="{FF2B5EF4-FFF2-40B4-BE49-F238E27FC236}">
                <a16:creationId xmlns:a16="http://schemas.microsoft.com/office/drawing/2014/main" id="{9C5FE2DB-EAF7-4FA0-956D-93FD035DA5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0613" y="4445000"/>
            <a:ext cx="38100" cy="39688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6164" name="TekstniOkvir 21">
            <a:extLst>
              <a:ext uri="{FF2B5EF4-FFF2-40B4-BE49-F238E27FC236}">
                <a16:creationId xmlns:a16="http://schemas.microsoft.com/office/drawing/2014/main" id="{FE859636-9933-4948-8F16-B13C565550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7550" y="3241675"/>
            <a:ext cx="3571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/>
              <a:t>v</a:t>
            </a:r>
          </a:p>
        </p:txBody>
      </p:sp>
      <p:sp>
        <p:nvSpPr>
          <p:cNvPr id="6165" name="TekstniOkvir 22">
            <a:extLst>
              <a:ext uri="{FF2B5EF4-FFF2-40B4-BE49-F238E27FC236}">
                <a16:creationId xmlns:a16="http://schemas.microsoft.com/office/drawing/2014/main" id="{B3E0D6C0-DC3E-4DA8-B624-22ED662D94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6088" y="4940300"/>
            <a:ext cx="358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/>
              <a:t>a</a:t>
            </a:r>
          </a:p>
        </p:txBody>
      </p:sp>
      <p:sp>
        <p:nvSpPr>
          <p:cNvPr id="6166" name="TekstniOkvir 23">
            <a:extLst>
              <a:ext uri="{FF2B5EF4-FFF2-40B4-BE49-F238E27FC236}">
                <a16:creationId xmlns:a16="http://schemas.microsoft.com/office/drawing/2014/main" id="{D29F4154-0DC3-4E67-B1A7-04FCC941B7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8725" y="3014663"/>
            <a:ext cx="358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/>
              <a:t>b</a:t>
            </a:r>
          </a:p>
        </p:txBody>
      </p:sp>
      <p:sp>
        <p:nvSpPr>
          <p:cNvPr id="6167" name="TekstniOkvir 25">
            <a:extLst>
              <a:ext uri="{FF2B5EF4-FFF2-40B4-BE49-F238E27FC236}">
                <a16:creationId xmlns:a16="http://schemas.microsoft.com/office/drawing/2014/main" id="{1AF0A32A-4507-4E49-A9A5-00C03A36F2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0175" y="254000"/>
            <a:ext cx="59055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800" b="1">
                <a:solidFill>
                  <a:srgbClr val="FF0000"/>
                </a:solidFill>
              </a:rPr>
              <a:t>OBUJAM (VOLUMEN) PIRAMIDE</a:t>
            </a:r>
          </a:p>
        </p:txBody>
      </p:sp>
      <p:graphicFrame>
        <p:nvGraphicFramePr>
          <p:cNvPr id="6146" name="Object 2">
            <a:extLst>
              <a:ext uri="{FF2B5EF4-FFF2-40B4-BE49-F238E27FC236}">
                <a16:creationId xmlns:a16="http://schemas.microsoft.com/office/drawing/2014/main" id="{489740BF-C65E-48C5-9535-49790BED5B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26038" y="2346325"/>
          <a:ext cx="1697037" cy="181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3" imgW="1231560" imgH="1320480" progId="Equation.DSMT4">
                  <p:embed/>
                </p:oleObj>
              </mc:Choice>
              <mc:Fallback>
                <p:oleObj name="Equation" r:id="rId3" imgW="1231560" imgH="1320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6038" y="2346325"/>
                        <a:ext cx="1697037" cy="1819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ath 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7_6_pravilna_uspravna_cetverostrana_piramida</Template>
  <TotalTime>1</TotalTime>
  <Words>144</Words>
  <Application>Microsoft Office PowerPoint</Application>
  <PresentationFormat>Prikaz na zaslonu (4:3)</PresentationFormat>
  <Paragraphs>88</Paragraphs>
  <Slides>8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13" baseType="lpstr">
      <vt:lpstr>Arial</vt:lpstr>
      <vt:lpstr>Calibri Light</vt:lpstr>
      <vt:lpstr>Myriad Pro</vt:lpstr>
      <vt:lpstr>Math 8</vt:lpstr>
      <vt:lpstr>Equation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Jasminka Viljevac</dc:creator>
  <cp:lastModifiedBy>Jasminka Viljevac</cp:lastModifiedBy>
  <cp:revision>2</cp:revision>
  <dcterms:created xsi:type="dcterms:W3CDTF">2022-03-12T14:04:33Z</dcterms:created>
  <dcterms:modified xsi:type="dcterms:W3CDTF">2022-03-12T14:55:54Z</dcterms:modified>
</cp:coreProperties>
</file>